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5050"/>
    <a:srgbClr val="FF9999"/>
    <a:srgbClr val="91FFB4"/>
    <a:srgbClr val="7EF8A7"/>
    <a:srgbClr val="EA0000"/>
    <a:srgbClr val="0E067C"/>
    <a:srgbClr val="FF1D1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41" autoAdjust="0"/>
    <p:restoredTop sz="94660" autoAdjust="0"/>
  </p:normalViewPr>
  <p:slideViewPr>
    <p:cSldViewPr>
      <p:cViewPr>
        <p:scale>
          <a:sx n="100" d="100"/>
          <a:sy n="100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51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3420446970538638"/>
          <c:y val="3.7113692348359782E-2"/>
          <c:w val="0.82170320721940038"/>
          <c:h val="0.84093817162077822"/>
        </c:manualLayout>
      </c:layout>
      <c:bar3DChart>
        <c:barDir val="col"/>
        <c:grouping val="stacked"/>
        <c:ser>
          <c:idx val="0"/>
          <c:order val="0"/>
          <c:spPr>
            <a:solidFill>
              <a:srgbClr val="333399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4.3008701360164277E-2"/>
                  <c:y val="-0.4593068306597509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4.6592759806844714E-2"/>
                  <c:y val="-0.4202168876248786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elete val="1"/>
          </c:dLbls>
          <c:cat>
            <c:numRef>
              <c:f>Лист1!$C$5:$C$6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Лист1!$D$5:$D$6</c:f>
              <c:numCache>
                <c:formatCode>General</c:formatCode>
                <c:ptCount val="2"/>
                <c:pt idx="0" formatCode="0.0">
                  <c:v>1.6</c:v>
                </c:pt>
                <c:pt idx="1">
                  <c:v>1.4</c:v>
                </c:pt>
              </c:numCache>
            </c:numRef>
          </c:val>
        </c:ser>
        <c:gapWidth val="54"/>
        <c:shape val="cylinder"/>
        <c:axId val="36049664"/>
        <c:axId val="36051200"/>
        <c:axId val="0"/>
      </c:bar3DChart>
      <c:catAx>
        <c:axId val="36049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>
                <a:latin typeface="+mj-lt"/>
              </a:defRPr>
            </a:pPr>
            <a:endParaRPr lang="ru-RU"/>
          </a:p>
        </c:txPr>
        <c:crossAx val="36051200"/>
        <c:crosses val="autoZero"/>
        <c:auto val="1"/>
        <c:lblAlgn val="ctr"/>
        <c:lblOffset val="100"/>
      </c:catAx>
      <c:valAx>
        <c:axId val="36051200"/>
        <c:scaling>
          <c:orientation val="minMax"/>
          <c:max val="1.2"/>
          <c:min val="0"/>
        </c:scaling>
        <c:delete val="1"/>
        <c:axPos val="l"/>
        <c:numFmt formatCode="0.0" sourceLinked="1"/>
        <c:tickLblPos val="none"/>
        <c:crossAx val="36049664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0.39941</cdr:x>
      <cdr:y>0.28129</cdr:y>
    </cdr:from>
    <cdr:to>
      <cdr:x>0.70158</cdr:x>
      <cdr:y>0.46311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>
          <a:off x="1237340" y="668424"/>
          <a:ext cx="936104" cy="432048"/>
        </a:xfrm>
        <a:prstGeom xmlns:a="http://schemas.openxmlformats.org/drawingml/2006/main" prst="straightConnector1">
          <a:avLst/>
        </a:prstGeom>
        <a:ln xmlns:a="http://schemas.openxmlformats.org/drawingml/2006/main" w="28575" cmpd="sng">
          <a:solidFill>
            <a:srgbClr val="FF0000"/>
          </a:solidFill>
          <a:prstDash val="solid"/>
          <a:round/>
          <a:headEnd type="oval"/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0.11031</cdr:y>
    </cdr:from>
    <cdr:to>
      <cdr:x>0.29516</cdr:x>
      <cdr:y>0.49511</cdr:y>
    </cdr:to>
    <cdr:sp macro="" textlink="">
      <cdr:nvSpPr>
        <cdr:cNvPr id="3" name="Равно 2"/>
        <cdr:cNvSpPr/>
      </cdr:nvSpPr>
      <cdr:spPr>
        <a:xfrm xmlns:a="http://schemas.openxmlformats.org/drawingml/2006/main">
          <a:off x="-1517444" y="262120"/>
          <a:ext cx="914400" cy="914400"/>
        </a:xfrm>
        <a:prstGeom xmlns:a="http://schemas.openxmlformats.org/drawingml/2006/main" prst="mathEqual">
          <a:avLst/>
        </a:prstGeom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defRPr>
          </a:lvl1pPr>
          <a:lvl2pPr marL="457059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defRPr>
          </a:lvl2pPr>
          <a:lvl3pPr marL="914116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defRPr>
          </a:lvl3pPr>
          <a:lvl4pPr marL="1371174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defRPr>
          </a:lvl4pPr>
          <a:lvl5pPr marL="1828231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defRPr>
          </a:lvl5pPr>
          <a:lvl6pPr marL="2285289" algn="l" defTabSz="914116" rtl="0" eaLnBrk="1" latinLnBrk="0" hangingPunct="1">
            <a:defRPr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defRPr>
          </a:lvl6pPr>
          <a:lvl7pPr marL="2742346" algn="l" defTabSz="914116" rtl="0" eaLnBrk="1" latinLnBrk="0" hangingPunct="1">
            <a:defRPr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defRPr>
          </a:lvl7pPr>
          <a:lvl8pPr marL="3199404" algn="l" defTabSz="914116" rtl="0" eaLnBrk="1" latinLnBrk="0" hangingPunct="1">
            <a:defRPr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defRPr>
          </a:lvl8pPr>
          <a:lvl9pPr marL="3656462" algn="l" defTabSz="914116" rtl="0" eaLnBrk="1" latinLnBrk="0" hangingPunct="1">
            <a:defRPr kern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defRPr>
          </a:lvl9pPr>
        </a:lstStyle>
        <a:p xmlns:a="http://schemas.openxmlformats.org/drawingml/2006/main">
          <a:pPr marL="457200" indent="-457200" algn="just">
            <a:spcBef>
              <a:spcPts val="0"/>
            </a:spcBef>
            <a:spcAft>
              <a:spcPts val="1500"/>
            </a:spcAft>
            <a:buFont typeface="Wingdings" panose="05000000000000000000" pitchFamily="2" charset="2"/>
            <a:buChar char="v"/>
          </a:pPr>
          <a:endParaRPr lang="ru-RU" sz="2200" b="1" dirty="0" smtClean="0">
            <a:solidFill>
              <a:srgbClr val="002060"/>
            </a:solidFill>
            <a:latin typeface="Cambria" panose="020405030504060302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2054533-1146-4201-800E-0CB8975BDD30}" type="datetimeFigureOut">
              <a:rPr lang="ru-RU"/>
              <a:pPr>
                <a:defRPr/>
              </a:pPr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159FCED-C09A-4170-A263-B4967BF12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11B62A-F2A3-4125-878F-B420B512634C}" type="datetimeFigureOut">
              <a:rPr lang="ru-RU"/>
              <a:pPr>
                <a:defRPr/>
              </a:pPr>
              <a:t>28.03.2018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6087B27-A0D4-4FD1-ADEB-C8A86981F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9F056-3501-4C4B-BDD0-46518A9C4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2162D-DCCD-4441-A050-119C01204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7B31F-0987-411C-BD5D-3EFBE84A7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1276B-6E90-4F97-97C9-3EFB8F060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7CFA-44B1-4ECD-A174-F4C38C175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C928C-DEDA-4F87-859F-FED49F595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BB8A8-6BD1-4F3A-B516-2E6ACDE71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BA7CE-C25A-41B9-9C90-84F422B82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3A837-152C-43E0-9259-131005AE2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D222B-0185-46B1-9151-960039FB8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E8EEE-A712-4358-A17A-5B065D891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55BA7-52E9-4965-908B-9999DFDDE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B535F21-669A-4FAE-B43B-90AEA2816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05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1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17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231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1313" indent="-341313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chart" Target="../charts/chart1.xml"/><Relationship Id="rId5" Type="http://schemas.openxmlformats.org/officeDocument/2006/relationships/image" Target="../media/image7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6.jpe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00" y="6784975"/>
            <a:ext cx="9144000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9" descr="http://school16-kirov.ucoz.ru/img/flag_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4958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5" descr="ZNA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0"/>
            <a:ext cx="21240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153988"/>
            <a:ext cx="5715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42938" y="490538"/>
            <a:ext cx="821531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18" tIns="41460" rIns="82918" bIns="41460">
            <a:spAutoFit/>
          </a:bodyPr>
          <a:lstStyle/>
          <a:p>
            <a:pPr algn="ctr" defTabSz="828675"/>
            <a:r>
              <a:rPr lang="ru-RU" altLang="ru-RU" sz="2000" b="1">
                <a:solidFill>
                  <a:srgbClr val="990000"/>
                </a:solidFill>
                <a:latin typeface="Cambria" pitchFamily="18" charset="0"/>
              </a:rPr>
              <a:t>Основные показатели рынка труда ЦЗН Омутнинского района</a:t>
            </a:r>
          </a:p>
        </p:txBody>
      </p:sp>
      <p:sp>
        <p:nvSpPr>
          <p:cNvPr id="16391" name="Прямоугольник 7"/>
          <p:cNvSpPr>
            <a:spLocks noChangeArrowheads="1"/>
          </p:cNvSpPr>
          <p:nvPr/>
        </p:nvSpPr>
        <p:spPr bwMode="auto">
          <a:xfrm>
            <a:off x="1763713" y="5229225"/>
            <a:ext cx="484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 eaLnBrk="0" hangingPunct="0">
              <a:spcAft>
                <a:spcPts val="1500"/>
              </a:spcAft>
              <a:buFont typeface="Wingdings" pitchFamily="2" charset="2"/>
              <a:buChar char="v"/>
            </a:pPr>
            <a:endParaRPr lang="ru-RU" sz="2200" b="1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16392" name="Диаграмма 12"/>
          <p:cNvGraphicFramePr>
            <a:graphicFrameLocks/>
          </p:cNvGraphicFramePr>
          <p:nvPr/>
        </p:nvGraphicFramePr>
        <p:xfrm>
          <a:off x="-50800" y="1470025"/>
          <a:ext cx="3198813" cy="2478088"/>
        </p:xfrm>
        <a:graphic>
          <a:graphicData uri="http://schemas.openxmlformats.org/presentationml/2006/ole">
            <p:oleObj spid="_x0000_s16392" r:id="rId7" imgW="3200677" imgH="2481287" progId="Excel.Chart.8">
              <p:embed/>
            </p:oleObj>
          </a:graphicData>
        </a:graphic>
      </p:graphicFrame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-163513" y="881063"/>
            <a:ext cx="3313113" cy="646112"/>
          </a:xfrm>
          <a:prstGeom prst="rect">
            <a:avLst/>
          </a:prstGeom>
          <a:noFill/>
          <a:ln>
            <a:noFill/>
          </a:ln>
          <a:extLst/>
        </p:spPr>
        <p:txBody>
          <a:bodyPr lIns="82918" tIns="41460" rIns="82918" bIns="41460">
            <a:spAutoFit/>
          </a:bodyPr>
          <a:lstStyle/>
          <a:p>
            <a:pPr algn="ctr" defTabSz="407399" hangingPunct="0">
              <a:lnSpc>
                <a:spcPct val="87000"/>
              </a:lnSpc>
              <a:buClr>
                <a:srgbClr val="000000"/>
              </a:buClr>
              <a:buSzPct val="45000"/>
              <a:defRPr/>
            </a:pPr>
            <a:r>
              <a:rPr lang="ru-RU" altLang="ru-RU" sz="14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Arial" panose="020B0604020202020204" pitchFamily="34" charset="0"/>
              </a:rPr>
              <a:t>Численность обратившихся за содействием в поиске работы,  чел.</a:t>
            </a:r>
            <a:endParaRPr lang="ru-RU" altLang="ru-RU" sz="1400" b="1" u="sng" dirty="0">
              <a:solidFill>
                <a:schemeClr val="accent2">
                  <a:lumMod val="75000"/>
                </a:schemeClr>
              </a:solidFill>
              <a:latin typeface="Arial"/>
              <a:cs typeface="Arial" panose="020B0604020202020204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171575" y="2133600"/>
            <a:ext cx="935038" cy="43180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round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Прямоугольник 18"/>
          <p:cNvSpPr>
            <a:spLocks noChangeArrowheads="1"/>
          </p:cNvSpPr>
          <p:nvPr/>
        </p:nvSpPr>
        <p:spPr bwMode="auto">
          <a:xfrm>
            <a:off x="1143000" y="2735263"/>
            <a:ext cx="862013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Aft>
                <a:spcPts val="1500"/>
              </a:spcAft>
            </a:pPr>
            <a:r>
              <a:rPr lang="ru-RU" sz="1400" b="1">
                <a:solidFill>
                  <a:srgbClr val="002060"/>
                </a:solidFill>
                <a:latin typeface="Cambria" pitchFamily="18" charset="0"/>
              </a:rPr>
              <a:t>- 10,3%</a:t>
            </a:r>
          </a:p>
        </p:txBody>
      </p:sp>
      <p:graphicFrame>
        <p:nvGraphicFramePr>
          <p:cNvPr id="16396" name="Диаграмма 20"/>
          <p:cNvGraphicFramePr>
            <a:graphicFrameLocks/>
          </p:cNvGraphicFramePr>
          <p:nvPr/>
        </p:nvGraphicFramePr>
        <p:xfrm>
          <a:off x="3152775" y="1227138"/>
          <a:ext cx="3013075" cy="2836862"/>
        </p:xfrm>
        <a:graphic>
          <a:graphicData uri="http://schemas.openxmlformats.org/presentationml/2006/ole">
            <p:oleObj spid="_x0000_s16396" r:id="rId8" imgW="3011685" imgH="2840982" progId="Excel.Chart.8">
              <p:embed/>
            </p:oleObj>
          </a:graphicData>
        </a:graphic>
      </p:graphicFrame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3011488" y="900113"/>
            <a:ext cx="3103562" cy="458787"/>
          </a:xfrm>
          <a:prstGeom prst="rect">
            <a:avLst/>
          </a:prstGeom>
          <a:noFill/>
          <a:ln>
            <a:noFill/>
          </a:ln>
          <a:extLst/>
        </p:spPr>
        <p:txBody>
          <a:bodyPr lIns="82918" tIns="41460" rIns="82918" bIns="41460">
            <a:spAutoFit/>
          </a:bodyPr>
          <a:lstStyle/>
          <a:p>
            <a:pPr algn="ctr" defTabSz="407399" hangingPunct="0">
              <a:lnSpc>
                <a:spcPct val="87000"/>
              </a:lnSpc>
              <a:buClr>
                <a:srgbClr val="000000"/>
              </a:buClr>
              <a:buSzPct val="45000"/>
              <a:defRPr/>
            </a:pPr>
            <a:r>
              <a:rPr lang="ru-RU" altLang="ru-RU" sz="14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Arial" panose="020B0604020202020204" pitchFamily="34" charset="0"/>
              </a:rPr>
              <a:t>Количество заявленных вакансий за 2017 год, ед.</a:t>
            </a:r>
            <a:endParaRPr lang="ru-RU" altLang="ru-RU" sz="1400" b="1" u="sng" dirty="0">
              <a:solidFill>
                <a:schemeClr val="accent2">
                  <a:lumMod val="75000"/>
                </a:schemeClr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16398" name="Прямоугольник 25"/>
          <p:cNvSpPr>
            <a:spLocks noChangeArrowheads="1"/>
          </p:cNvSpPr>
          <p:nvPr/>
        </p:nvSpPr>
        <p:spPr bwMode="auto">
          <a:xfrm>
            <a:off x="4460875" y="2740025"/>
            <a:ext cx="896938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Aft>
                <a:spcPts val="1500"/>
              </a:spcAft>
            </a:pPr>
            <a:r>
              <a:rPr lang="ru-RU" sz="1400" b="1">
                <a:solidFill>
                  <a:srgbClr val="002060"/>
                </a:solidFill>
                <a:latin typeface="Cambria" pitchFamily="18" charset="0"/>
              </a:rPr>
              <a:t>-10,7%</a:t>
            </a:r>
          </a:p>
        </p:txBody>
      </p:sp>
      <p:graphicFrame>
        <p:nvGraphicFramePr>
          <p:cNvPr id="16399" name="Диаграмма 26"/>
          <p:cNvGraphicFramePr>
            <a:graphicFrameLocks/>
          </p:cNvGraphicFramePr>
          <p:nvPr/>
        </p:nvGraphicFramePr>
        <p:xfrm>
          <a:off x="6124575" y="1171575"/>
          <a:ext cx="3013075" cy="2838450"/>
        </p:xfrm>
        <a:graphic>
          <a:graphicData uri="http://schemas.openxmlformats.org/presentationml/2006/ole">
            <p:oleObj spid="_x0000_s16399" r:id="rId9" imgW="3011685" imgH="2840982" progId="Excel.Chart.8">
              <p:embed/>
            </p:oleObj>
          </a:graphicData>
        </a:graphic>
      </p:graphicFrame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5929313" y="920750"/>
            <a:ext cx="3144837" cy="271463"/>
          </a:xfrm>
          <a:prstGeom prst="rect">
            <a:avLst/>
          </a:prstGeom>
          <a:noFill/>
          <a:ln>
            <a:noFill/>
          </a:ln>
          <a:extLst/>
        </p:spPr>
        <p:txBody>
          <a:bodyPr lIns="82918" tIns="41460" rIns="82918" bIns="41460">
            <a:spAutoFit/>
          </a:bodyPr>
          <a:lstStyle/>
          <a:p>
            <a:pPr algn="ctr" defTabSz="407399" hangingPunct="0">
              <a:lnSpc>
                <a:spcPct val="87000"/>
              </a:lnSpc>
              <a:buClr>
                <a:srgbClr val="000000"/>
              </a:buClr>
              <a:buSzPct val="45000"/>
              <a:defRPr/>
            </a:pPr>
            <a:r>
              <a:rPr lang="ru-RU" altLang="ru-RU" sz="14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Arial" panose="020B0604020202020204" pitchFamily="34" charset="0"/>
              </a:rPr>
              <a:t>Трудоустроено за 2017 год, чел.</a:t>
            </a:r>
            <a:endParaRPr lang="ru-RU" altLang="ru-RU" sz="1400" b="1" u="sng" dirty="0">
              <a:solidFill>
                <a:schemeClr val="accent2">
                  <a:lumMod val="75000"/>
                </a:schemeClr>
              </a:solidFill>
              <a:latin typeface="Arial"/>
              <a:cs typeface="Arial" panose="020B0604020202020204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7308850" y="2133600"/>
            <a:ext cx="935038" cy="43180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round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2" name="Прямоугольник 29"/>
          <p:cNvSpPr>
            <a:spLocks noChangeArrowheads="1"/>
          </p:cNvSpPr>
          <p:nvPr/>
        </p:nvSpPr>
        <p:spPr bwMode="auto">
          <a:xfrm>
            <a:off x="7380288" y="2740025"/>
            <a:ext cx="906462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Aft>
                <a:spcPts val="1500"/>
              </a:spcAft>
            </a:pPr>
            <a:r>
              <a:rPr lang="ru-RU" sz="1400" b="1">
                <a:solidFill>
                  <a:srgbClr val="002060"/>
                </a:solidFill>
                <a:latin typeface="Cambria" pitchFamily="18" charset="0"/>
              </a:rPr>
              <a:t>-12,5%</a:t>
            </a:r>
          </a:p>
        </p:txBody>
      </p:sp>
      <p:graphicFrame>
        <p:nvGraphicFramePr>
          <p:cNvPr id="16403" name="Диаграмма 30"/>
          <p:cNvGraphicFramePr>
            <a:graphicFrameLocks/>
          </p:cNvGraphicFramePr>
          <p:nvPr/>
        </p:nvGraphicFramePr>
        <p:xfrm>
          <a:off x="1135063" y="4329113"/>
          <a:ext cx="3198812" cy="2478087"/>
        </p:xfrm>
        <a:graphic>
          <a:graphicData uri="http://schemas.openxmlformats.org/presentationml/2006/ole">
            <p:oleObj spid="_x0000_s16403" r:id="rId10" imgW="3200677" imgH="2481287" progId="Excel.Chart.8">
              <p:embed/>
            </p:oleObj>
          </a:graphicData>
        </a:graphic>
      </p:graphicFrame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1419225" y="3933825"/>
            <a:ext cx="2962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lIns="82918" tIns="41460" rIns="82918" bIns="41460">
            <a:spAutoFit/>
          </a:bodyPr>
          <a:lstStyle/>
          <a:p>
            <a:pPr algn="ctr" defTabSz="407399" hangingPunct="0">
              <a:lnSpc>
                <a:spcPct val="87000"/>
              </a:lnSpc>
              <a:buClr>
                <a:srgbClr val="000000"/>
              </a:buClr>
              <a:buSzPct val="45000"/>
              <a:defRPr/>
            </a:pPr>
            <a:r>
              <a:rPr lang="ru-RU" altLang="ru-RU" sz="1400" b="1" u="sng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Arial" panose="020B0604020202020204" pitchFamily="34" charset="0"/>
              </a:rPr>
              <a:t>Коэффиент</a:t>
            </a:r>
            <a:r>
              <a:rPr lang="ru-RU" altLang="ru-RU" sz="14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Arial" panose="020B0604020202020204" pitchFamily="34" charset="0"/>
              </a:rPr>
              <a:t> напряженности на 01.01.2018, %</a:t>
            </a:r>
            <a:endParaRPr lang="ru-RU" altLang="ru-RU" sz="1400" b="1" u="sng" dirty="0">
              <a:solidFill>
                <a:schemeClr val="accent2">
                  <a:lumMod val="75000"/>
                </a:schemeClr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4906963" y="3938588"/>
            <a:ext cx="2962275" cy="458787"/>
          </a:xfrm>
          <a:prstGeom prst="rect">
            <a:avLst/>
          </a:prstGeom>
          <a:noFill/>
          <a:ln>
            <a:noFill/>
          </a:ln>
          <a:extLst/>
        </p:spPr>
        <p:txBody>
          <a:bodyPr lIns="82918" tIns="41460" rIns="82918" bIns="41460">
            <a:spAutoFit/>
          </a:bodyPr>
          <a:lstStyle/>
          <a:p>
            <a:pPr algn="ctr" defTabSz="407399" hangingPunct="0">
              <a:lnSpc>
                <a:spcPct val="87000"/>
              </a:lnSpc>
              <a:buClr>
                <a:srgbClr val="000000"/>
              </a:buClr>
              <a:buSzPct val="45000"/>
              <a:defRPr/>
            </a:pPr>
            <a:r>
              <a:rPr lang="ru-RU" altLang="ru-RU" sz="14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Arial" panose="020B0604020202020204" pitchFamily="34" charset="0"/>
              </a:rPr>
              <a:t>Уровень регистрируемой безработицы на 01.01.2018, %</a:t>
            </a:r>
            <a:endParaRPr lang="ru-RU" altLang="ru-RU" sz="1400" b="1" u="sng" dirty="0">
              <a:solidFill>
                <a:schemeClr val="accent2">
                  <a:lumMod val="75000"/>
                </a:schemeClr>
              </a:solidFill>
              <a:latin typeface="Arial"/>
              <a:cs typeface="Arial" panose="020B0604020202020204" pitchFamily="34" charset="0"/>
            </a:endParaRPr>
          </a:p>
        </p:txBody>
      </p:sp>
      <p:graphicFrame>
        <p:nvGraphicFramePr>
          <p:cNvPr id="34" name="Диаграмма 33"/>
          <p:cNvGraphicFramePr>
            <a:graphicFrameLocks/>
          </p:cNvGraphicFramePr>
          <p:nvPr/>
        </p:nvGraphicFramePr>
        <p:xfrm>
          <a:off x="4874998" y="4452764"/>
          <a:ext cx="3097929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6407" name="Прямоугольник 36"/>
          <p:cNvSpPr>
            <a:spLocks noChangeArrowheads="1"/>
          </p:cNvSpPr>
          <p:nvPr/>
        </p:nvSpPr>
        <p:spPr bwMode="auto">
          <a:xfrm>
            <a:off x="6227763" y="5661025"/>
            <a:ext cx="865187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Aft>
                <a:spcPts val="1500"/>
              </a:spcAft>
            </a:pPr>
            <a:r>
              <a:rPr lang="ru-RU" sz="1400" b="1">
                <a:solidFill>
                  <a:srgbClr val="002060"/>
                </a:solidFill>
                <a:latin typeface="Cambria" pitchFamily="18" charset="0"/>
              </a:rPr>
              <a:t>-0,2 п.п.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357688" y="2143125"/>
            <a:ext cx="936625" cy="43180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round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Равно 39"/>
          <p:cNvSpPr/>
          <p:nvPr/>
        </p:nvSpPr>
        <p:spPr>
          <a:xfrm>
            <a:off x="5143500" y="2643188"/>
            <a:ext cx="914400" cy="914400"/>
          </a:xfrm>
          <a:prstGeom prst="mathEqual">
            <a:avLst/>
          </a:prstGeom>
        </p:spPr>
        <p:txBody>
          <a:bodyPr anchor="ctr">
            <a:spAutoFit/>
          </a:bodyPr>
          <a:lstStyle/>
          <a:p>
            <a:pPr marL="457200" indent="-457200" algn="just" eaLnBrk="0" hangingPunct="0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v"/>
              <a:defRPr/>
            </a:pPr>
            <a:endParaRPr lang="ru-RU" sz="2200" b="1" dirty="0">
              <a:solidFill>
                <a:srgbClr val="00206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457200" indent="-457200" algn="just">
          <a:spcBef>
            <a:spcPts val="0"/>
          </a:spcBef>
          <a:spcAft>
            <a:spcPts val="1500"/>
          </a:spcAft>
          <a:buFont typeface="Wingdings" panose="05000000000000000000" pitchFamily="2" charset="2"/>
          <a:buChar char="v"/>
          <a:defRPr sz="2200" b="1" dirty="0" smtClean="0">
            <a:solidFill>
              <a:srgbClr val="002060"/>
            </a:solidFill>
            <a:latin typeface="Cambria" panose="02040503050406030204" pitchFamily="18" charset="0"/>
          </a:defRPr>
        </a:defPPr>
      </a:lst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СЛАЙДЫ к выступлению_ИНВАЛИДЫ [Режим совместимости]" id="{5C08807D-5D47-4231-9DA0-86EE73B3485E}" vid="{A8D16B1D-92E6-46A1-BC3E-B99B77FABB9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Управление</Template>
  <TotalTime>2956</TotalTime>
  <Words>41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Wingdings</vt:lpstr>
      <vt:lpstr>Оформление по умолчанию</vt:lpstr>
      <vt:lpstr>Диаграмма Microsoft Excel</vt:lpstr>
      <vt:lpstr>Слайд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А. Нечаев</dc:creator>
  <cp:lastModifiedBy>ucom04</cp:lastModifiedBy>
  <cp:revision>213</cp:revision>
  <cp:lastPrinted>2017-10-24T14:44:02Z</cp:lastPrinted>
  <dcterms:created xsi:type="dcterms:W3CDTF">2015-02-25T05:52:34Z</dcterms:created>
  <dcterms:modified xsi:type="dcterms:W3CDTF">2018-03-28T06:39:35Z</dcterms:modified>
</cp:coreProperties>
</file>