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00" r:id="rId1"/>
  </p:sldMasterIdLst>
  <p:notesMasterIdLst>
    <p:notesMasterId r:id="rId38"/>
  </p:notesMasterIdLst>
  <p:sldIdLst>
    <p:sldId id="256" r:id="rId2"/>
    <p:sldId id="259" r:id="rId3"/>
    <p:sldId id="340" r:id="rId4"/>
    <p:sldId id="341" r:id="rId5"/>
    <p:sldId id="312" r:id="rId6"/>
    <p:sldId id="285" r:id="rId7"/>
    <p:sldId id="310" r:id="rId8"/>
    <p:sldId id="288" r:id="rId9"/>
    <p:sldId id="287" r:id="rId10"/>
    <p:sldId id="263" r:id="rId11"/>
    <p:sldId id="342" r:id="rId12"/>
    <p:sldId id="328" r:id="rId13"/>
    <p:sldId id="330" r:id="rId14"/>
    <p:sldId id="329" r:id="rId15"/>
    <p:sldId id="331" r:id="rId16"/>
    <p:sldId id="332" r:id="rId17"/>
    <p:sldId id="333" r:id="rId18"/>
    <p:sldId id="311" r:id="rId19"/>
    <p:sldId id="334" r:id="rId20"/>
    <p:sldId id="280" r:id="rId21"/>
    <p:sldId id="304" r:id="rId22"/>
    <p:sldId id="313" r:id="rId23"/>
    <p:sldId id="337" r:id="rId24"/>
    <p:sldId id="315" r:id="rId25"/>
    <p:sldId id="338" r:id="rId26"/>
    <p:sldId id="316" r:id="rId27"/>
    <p:sldId id="339" r:id="rId28"/>
    <p:sldId id="317" r:id="rId29"/>
    <p:sldId id="319" r:id="rId30"/>
    <p:sldId id="320" r:id="rId31"/>
    <p:sldId id="325" r:id="rId32"/>
    <p:sldId id="336" r:id="rId33"/>
    <p:sldId id="326" r:id="rId34"/>
    <p:sldId id="307" r:id="rId35"/>
    <p:sldId id="277" r:id="rId36"/>
    <p:sldId id="303" r:id="rId37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7111D"/>
    <a:srgbClr val="CCDAEC"/>
    <a:srgbClr val="477BB9"/>
    <a:srgbClr val="57982A"/>
    <a:srgbClr val="B2B2B2"/>
    <a:srgbClr val="799FCD"/>
    <a:srgbClr val="8CADD4"/>
    <a:srgbClr val="B8CCE4"/>
    <a:srgbClr val="FDEEE1"/>
    <a:srgbClr val="7F7F7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029" autoAdjust="0"/>
    <p:restoredTop sz="98701" autoAdjust="0"/>
  </p:normalViewPr>
  <p:slideViewPr>
    <p:cSldViewPr>
      <p:cViewPr>
        <p:scale>
          <a:sx n="75" d="100"/>
          <a:sy n="75" d="100"/>
        </p:scale>
        <p:origin x="-1014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 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 w="19050">
              <a:solidFill>
                <a:srgbClr val="00607A"/>
              </a:solidFill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 baseline="0">
                    <a:solidFill>
                      <a:schemeClr val="tx1"/>
                    </a:solidFill>
                    <a:latin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</c:v>
                </c:pt>
                <c:pt idx="1">
                  <c:v>2021 год </c:v>
                </c:pt>
                <c:pt idx="2">
                  <c:v>2022 год</c:v>
                </c:pt>
                <c:pt idx="3">
                  <c:v>2023 год</c:v>
                </c:pt>
                <c:pt idx="4">
                  <c:v>2024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525.20000000000005</c:v>
                </c:pt>
                <c:pt idx="1">
                  <c:v>556.6</c:v>
                </c:pt>
                <c:pt idx="2">
                  <c:v>531.9</c:v>
                </c:pt>
                <c:pt idx="3">
                  <c:v>480.5</c:v>
                </c:pt>
                <c:pt idx="4">
                  <c:v>489.3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F02-4BF3-B04A-8F3C420695C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bg1">
                <a:lumMod val="60000"/>
                <a:lumOff val="40000"/>
              </a:schemeClr>
            </a:solidFill>
            <a:ln w="19050">
              <a:solidFill>
                <a:srgbClr val="00607A"/>
              </a:solidFill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 baseline="0">
                    <a:solidFill>
                      <a:schemeClr val="bg2">
                        <a:lumMod val="10000"/>
                      </a:schemeClr>
                    </a:solidFill>
                    <a:latin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</c:v>
                </c:pt>
                <c:pt idx="1">
                  <c:v>2021 год </c:v>
                </c:pt>
                <c:pt idx="2">
                  <c:v>2022 год</c:v>
                </c:pt>
                <c:pt idx="3">
                  <c:v>2023 год</c:v>
                </c:pt>
                <c:pt idx="4">
                  <c:v>2024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65.400000000000006</c:v>
                </c:pt>
                <c:pt idx="1">
                  <c:v>54.7</c:v>
                </c:pt>
                <c:pt idx="2">
                  <c:v>60.9</c:v>
                </c:pt>
                <c:pt idx="3">
                  <c:v>61.4</c:v>
                </c:pt>
                <c:pt idx="4">
                  <c:v>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F02-4BF3-B04A-8F3C420695C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00607A"/>
              </a:solidFill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 baseline="0">
                    <a:solidFill>
                      <a:schemeClr val="bg2">
                        <a:lumMod val="10000"/>
                      </a:schemeClr>
                    </a:solidFill>
                    <a:latin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</c:v>
                </c:pt>
                <c:pt idx="1">
                  <c:v>2021 год </c:v>
                </c:pt>
                <c:pt idx="2">
                  <c:v>2022 год</c:v>
                </c:pt>
                <c:pt idx="3">
                  <c:v>2023 год</c:v>
                </c:pt>
                <c:pt idx="4">
                  <c:v>2024 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202.5</c:v>
                </c:pt>
                <c:pt idx="1">
                  <c:v>273.8</c:v>
                </c:pt>
                <c:pt idx="2">
                  <c:v>226.4</c:v>
                </c:pt>
                <c:pt idx="3">
                  <c:v>231.7</c:v>
                </c:pt>
                <c:pt idx="4">
                  <c:v>237.6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F02-4BF3-B04A-8F3C420695C2}"/>
            </c:ext>
          </c:extLst>
        </c:ser>
        <c:overlap val="100"/>
        <c:axId val="70633728"/>
        <c:axId val="71958528"/>
      </c:barChart>
      <c:catAx>
        <c:axId val="70633728"/>
        <c:scaling>
          <c:orientation val="minMax"/>
        </c:scaling>
        <c:axPos val="b"/>
        <c:numFmt formatCode="General" sourceLinked="1"/>
        <c:tickLblPos val="nextTo"/>
        <c:spPr>
          <a:ln w="25400"/>
        </c:spPr>
        <c:txPr>
          <a:bodyPr/>
          <a:lstStyle/>
          <a:p>
            <a:pPr>
              <a:defRPr sz="1600" b="1" i="0" baseline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  <c:crossAx val="71958528"/>
        <c:crosses val="autoZero"/>
        <c:auto val="1"/>
        <c:lblAlgn val="ctr"/>
        <c:lblOffset val="100"/>
      </c:catAx>
      <c:valAx>
        <c:axId val="71958528"/>
        <c:scaling>
          <c:orientation val="minMax"/>
        </c:scaling>
        <c:axPos val="l"/>
        <c:majorGridlines>
          <c:spPr>
            <a:ln w="25400">
              <a:solidFill>
                <a:schemeClr val="bg1"/>
              </a:solidFill>
            </a:ln>
          </c:spPr>
        </c:majorGridlines>
        <c:numFmt formatCode="General" sourceLinked="1"/>
        <c:tickLblPos val="nextTo"/>
        <c:spPr>
          <a:ln w="25400"/>
        </c:spPr>
        <c:txPr>
          <a:bodyPr/>
          <a:lstStyle/>
          <a:p>
            <a:pPr>
              <a:defRPr sz="1600" b="1" i="0" baseline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  <c:crossAx val="7063372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 i="0" baseline="0">
              <a:solidFill>
                <a:schemeClr val="bg2">
                  <a:lumMod val="10000"/>
                </a:schemeClr>
              </a:solidFill>
              <a:latin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2.6867358489901606E-2"/>
          <c:y val="0.10576443909403969"/>
          <c:w val="0.52973297602346481"/>
          <c:h val="0.8139268549884788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accent1">
                  <a:lumMod val="50000"/>
                </a:schemeClr>
              </a:solidFill>
            </a:ln>
          </c:spPr>
          <c:explosion val="3"/>
          <c:dPt>
            <c:idx val="0"/>
            <c:spPr>
              <a:solidFill>
                <a:schemeClr val="accent6">
                  <a:lumMod val="50000"/>
                </a:schemeClr>
              </a:solidFill>
              <a:ln w="19050">
                <a:solidFill>
                  <a:srgbClr val="007696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5A33-4B43-AF1E-464D126B46D1}"/>
              </c:ext>
            </c:extLst>
          </c:dPt>
          <c:dPt>
            <c:idx val="1"/>
            <c:spPr>
              <a:solidFill>
                <a:srgbClr val="6DF77D">
                  <a:alpha val="45000"/>
                </a:srgbClr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A33-4B43-AF1E-464D126B46D1}"/>
              </c:ext>
            </c:extLst>
          </c:dPt>
          <c:dPt>
            <c:idx val="2"/>
            <c:spPr>
              <a:solidFill>
                <a:srgbClr val="6DF77D">
                  <a:alpha val="15000"/>
                </a:srgbClr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A33-4B43-AF1E-464D126B46D1}"/>
              </c:ext>
            </c:extLst>
          </c:dPt>
          <c:dPt>
            <c:idx val="3"/>
            <c:spPr>
              <a:solidFill>
                <a:srgbClr val="FBD5B5"/>
              </a:solidFill>
              <a:ln w="19050">
                <a:solidFill>
                  <a:srgbClr val="007696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A33-4B43-AF1E-464D126B46D1}"/>
              </c:ext>
            </c:extLst>
          </c:dPt>
          <c:dPt>
            <c:idx val="4"/>
            <c:spPr>
              <a:solidFill>
                <a:srgbClr val="00B0F0">
                  <a:alpha val="50000"/>
                </a:srgbClr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5A33-4B43-AF1E-464D126B46D1}"/>
              </c:ext>
            </c:extLst>
          </c:dPt>
          <c:dPt>
            <c:idx val="5"/>
            <c:spPr>
              <a:solidFill>
                <a:srgbClr val="00B0F0">
                  <a:alpha val="15000"/>
                </a:srgbClr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A33-4B43-AF1E-464D126B46D1}"/>
              </c:ext>
            </c:extLst>
          </c:dPt>
          <c:dPt>
            <c:idx val="6"/>
            <c:spPr>
              <a:solidFill>
                <a:srgbClr val="FDE8D7"/>
              </a:solidFill>
              <a:ln w="19050">
                <a:solidFill>
                  <a:srgbClr val="007696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5A33-4B43-AF1E-464D126B46D1}"/>
              </c:ext>
            </c:extLst>
          </c:dPt>
          <c:dPt>
            <c:idx val="7"/>
            <c:spPr>
              <a:solidFill>
                <a:srgbClr val="7F7F7F"/>
              </a:solidFill>
              <a:ln w="19050">
                <a:solidFill>
                  <a:srgbClr val="007696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A33-4B43-AF1E-464D126B46D1}"/>
              </c:ext>
            </c:extLst>
          </c:dPt>
          <c:dPt>
            <c:idx val="8"/>
            <c:spPr>
              <a:solidFill>
                <a:srgbClr val="E7DEC9">
                  <a:lumMod val="90000"/>
                  <a:alpha val="50000"/>
                </a:srgbClr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5A33-4B43-AF1E-464D126B46D1}"/>
              </c:ext>
            </c:extLst>
          </c:dPt>
          <c:dPt>
            <c:idx val="9"/>
            <c:spPr>
              <a:solidFill>
                <a:schemeClr val="bg1">
                  <a:lumMod val="20000"/>
                  <a:lumOff val="80000"/>
                </a:schemeClr>
              </a:solidFill>
              <a:ln w="19050">
                <a:solidFill>
                  <a:srgbClr val="007696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A33-4B43-AF1E-464D126B46D1}"/>
              </c:ext>
            </c:extLst>
          </c:dPt>
          <c:dPt>
            <c:idx val="10"/>
            <c:spPr>
              <a:solidFill>
                <a:prstClr val="white">
                  <a:lumMod val="50000"/>
                  <a:alpha val="50000"/>
                </a:prstClr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5A33-4B43-AF1E-464D126B46D1}"/>
              </c:ext>
            </c:extLst>
          </c:dPt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16.3</c:v>
                </c:pt>
                <c:pt idx="3">
                  <c:v>44.7</c:v>
                </c:pt>
                <c:pt idx="6">
                  <c:v>23.8</c:v>
                </c:pt>
                <c:pt idx="7">
                  <c:v>2</c:v>
                </c:pt>
                <c:pt idx="9">
                  <c:v>15.6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5A33-4B43-AF1E-464D126B46D1}"/>
            </c:ext>
          </c:extLst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4"/>
            </a:solidFill>
            <a:ln w="19050">
              <a:solidFill>
                <a:srgbClr val="00607A"/>
              </a:solidFill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 baseline="0">
                    <a:solidFill>
                      <a:schemeClr val="bg1">
                        <a:lumMod val="75000"/>
                      </a:schemeClr>
                    </a:solidFill>
                    <a:latin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29</c:v>
                </c:pt>
                <c:pt idx="1">
                  <c:v>24.5</c:v>
                </c:pt>
                <c:pt idx="2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F6E-4675-82B6-9BE84DD581E1}"/>
            </c:ext>
          </c:extLst>
        </c:ser>
        <c:overlap val="100"/>
        <c:axId val="82760064"/>
        <c:axId val="82761600"/>
      </c:barChart>
      <c:catAx>
        <c:axId val="82760064"/>
        <c:scaling>
          <c:orientation val="minMax"/>
        </c:scaling>
        <c:axPos val="b"/>
        <c:numFmt formatCode="General" sourceLinked="1"/>
        <c:tickLblPos val="nextTo"/>
        <c:spPr>
          <a:ln w="25400"/>
        </c:spPr>
        <c:txPr>
          <a:bodyPr/>
          <a:lstStyle/>
          <a:p>
            <a:pPr>
              <a:defRPr sz="1000" b="1" i="0" baseline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  <c:crossAx val="82761600"/>
        <c:crosses val="autoZero"/>
        <c:auto val="1"/>
        <c:lblAlgn val="ctr"/>
        <c:lblOffset val="100"/>
      </c:catAx>
      <c:valAx>
        <c:axId val="82761600"/>
        <c:scaling>
          <c:orientation val="minMax"/>
        </c:scaling>
        <c:axPos val="l"/>
        <c:majorGridlines>
          <c:spPr>
            <a:ln w="25400">
              <a:solidFill>
                <a:schemeClr val="bg1"/>
              </a:solidFill>
            </a:ln>
          </c:spPr>
        </c:majorGridlines>
        <c:numFmt formatCode="General" sourceLinked="1"/>
        <c:tickLblPos val="nextTo"/>
        <c:spPr>
          <a:ln w="25400"/>
        </c:spPr>
        <c:txPr>
          <a:bodyPr/>
          <a:lstStyle/>
          <a:p>
            <a:pPr>
              <a:defRPr sz="1000" b="1" i="0" baseline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  <c:crossAx val="8276006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2.6867358489901606E-2"/>
          <c:y val="0.10576443909403969"/>
          <c:w val="0.52973297602346481"/>
          <c:h val="0.8139268549884788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accent1">
                  <a:lumMod val="50000"/>
                </a:schemeClr>
              </a:solidFill>
            </a:ln>
          </c:spPr>
          <c:explosion val="3"/>
          <c:dPt>
            <c:idx val="0"/>
            <c:spPr>
              <a:solidFill>
                <a:schemeClr val="accent1">
                  <a:lumMod val="50000"/>
                </a:schemeClr>
              </a:solidFill>
              <a:ln>
                <a:solidFill>
                  <a:srgbClr val="57982A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7562-4592-9A67-E24188AED0D1}"/>
              </c:ext>
            </c:extLst>
          </c:dPt>
          <c:dPt>
            <c:idx val="1"/>
            <c:spPr>
              <a:solidFill>
                <a:srgbClr val="6DF77D">
                  <a:alpha val="45000"/>
                </a:srgbClr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562-4592-9A67-E24188AED0D1}"/>
              </c:ext>
            </c:extLst>
          </c:dPt>
          <c:dPt>
            <c:idx val="2"/>
            <c:spPr>
              <a:solidFill>
                <a:srgbClr val="6DF77D">
                  <a:alpha val="15000"/>
                </a:srgbClr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7562-4592-9A67-E24188AED0D1}"/>
              </c:ext>
            </c:extLst>
          </c:dPt>
          <c:dPt>
            <c:idx val="3"/>
            <c:spPr>
              <a:solidFill>
                <a:srgbClr val="B8CCE4"/>
              </a:solidFill>
              <a:ln w="19050">
                <a:solidFill>
                  <a:srgbClr val="57982A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562-4592-9A67-E24188AED0D1}"/>
              </c:ext>
            </c:extLst>
          </c:dPt>
          <c:dPt>
            <c:idx val="4"/>
            <c:spPr>
              <a:solidFill>
                <a:srgbClr val="00B0F0">
                  <a:alpha val="50000"/>
                </a:srgbClr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7562-4592-9A67-E24188AED0D1}"/>
              </c:ext>
            </c:extLst>
          </c:dPt>
          <c:dPt>
            <c:idx val="5"/>
            <c:spPr>
              <a:solidFill>
                <a:srgbClr val="00B0F0">
                  <a:alpha val="15000"/>
                </a:srgbClr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562-4592-9A67-E24188AED0D1}"/>
              </c:ext>
            </c:extLst>
          </c:dPt>
          <c:dPt>
            <c:idx val="6"/>
            <c:spPr>
              <a:solidFill>
                <a:schemeClr val="tx1"/>
              </a:solidFill>
              <a:ln w="19050">
                <a:solidFill>
                  <a:srgbClr val="57982A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7562-4592-9A67-E24188AED0D1}"/>
              </c:ext>
            </c:extLst>
          </c:dPt>
          <c:dPt>
            <c:idx val="7"/>
            <c:spPr>
              <a:solidFill>
                <a:srgbClr val="799FCD"/>
              </a:solidFill>
              <a:ln w="19050">
                <a:solidFill>
                  <a:srgbClr val="57982A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562-4592-9A67-E24188AED0D1}"/>
              </c:ext>
            </c:extLst>
          </c:dPt>
          <c:dPt>
            <c:idx val="8"/>
            <c:spPr>
              <a:solidFill>
                <a:srgbClr val="E7DEC9">
                  <a:lumMod val="90000"/>
                  <a:alpha val="50000"/>
                </a:srgbClr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7562-4592-9A67-E24188AED0D1}"/>
              </c:ext>
            </c:extLst>
          </c:dPt>
          <c:dPt>
            <c:idx val="9"/>
            <c:spPr>
              <a:solidFill>
                <a:schemeClr val="bg1">
                  <a:lumMod val="60000"/>
                  <a:lumOff val="40000"/>
                </a:schemeClr>
              </a:solidFill>
              <a:ln w="19050">
                <a:solidFill>
                  <a:srgbClr val="57982A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562-4592-9A67-E24188AED0D1}"/>
              </c:ext>
            </c:extLst>
          </c:dPt>
          <c:dPt>
            <c:idx val="10"/>
            <c:spPr>
              <a:solidFill>
                <a:prstClr val="white">
                  <a:lumMod val="50000"/>
                  <a:alpha val="50000"/>
                </a:prstClr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7562-4592-9A67-E24188AED0D1}"/>
              </c:ext>
            </c:extLst>
          </c:dPt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</c:v>
                </c:pt>
                <c:pt idx="3">
                  <c:v>22.4</c:v>
                </c:pt>
                <c:pt idx="6">
                  <c:v>1</c:v>
                </c:pt>
                <c:pt idx="7">
                  <c:v>3.8</c:v>
                </c:pt>
                <c:pt idx="9">
                  <c:v>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7562-4592-9A67-E24188AED0D1}"/>
            </c:ext>
          </c:extLst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6"/>
            </a:solidFill>
            <a:ln w="19050">
              <a:solidFill>
                <a:srgbClr val="007696"/>
              </a:solidFill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 baseline="0">
                    <a:solidFill>
                      <a:schemeClr val="bg1">
                        <a:lumMod val="75000"/>
                      </a:schemeClr>
                    </a:solidFill>
                    <a:latin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36.9</c:v>
                </c:pt>
                <c:pt idx="1">
                  <c:v>43.4</c:v>
                </c:pt>
                <c:pt idx="2">
                  <c:v>53.1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3DA-4BC7-960F-AE51A4F3014F}"/>
            </c:ext>
          </c:extLst>
        </c:ser>
        <c:overlap val="100"/>
        <c:axId val="84152320"/>
        <c:axId val="84153856"/>
      </c:barChart>
      <c:catAx>
        <c:axId val="84152320"/>
        <c:scaling>
          <c:orientation val="minMax"/>
        </c:scaling>
        <c:axPos val="b"/>
        <c:numFmt formatCode="General" sourceLinked="1"/>
        <c:tickLblPos val="nextTo"/>
        <c:spPr>
          <a:ln w="25400"/>
        </c:spPr>
        <c:txPr>
          <a:bodyPr/>
          <a:lstStyle/>
          <a:p>
            <a:pPr>
              <a:defRPr sz="1000" b="1" i="0" baseline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  <c:crossAx val="84153856"/>
        <c:crosses val="autoZero"/>
        <c:auto val="1"/>
        <c:lblAlgn val="ctr"/>
        <c:lblOffset val="100"/>
      </c:catAx>
      <c:valAx>
        <c:axId val="84153856"/>
        <c:scaling>
          <c:orientation val="minMax"/>
        </c:scaling>
        <c:axPos val="l"/>
        <c:majorGridlines>
          <c:spPr>
            <a:ln w="25400">
              <a:solidFill>
                <a:schemeClr val="bg1"/>
              </a:solidFill>
            </a:ln>
          </c:spPr>
        </c:majorGridlines>
        <c:numFmt formatCode="General" sourceLinked="1"/>
        <c:tickLblPos val="nextTo"/>
        <c:spPr>
          <a:ln w="25400"/>
        </c:spPr>
        <c:txPr>
          <a:bodyPr/>
          <a:lstStyle/>
          <a:p>
            <a:pPr>
              <a:defRPr sz="1000" b="1" i="0" baseline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  <c:crossAx val="8415232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4"/>
            </a:solidFill>
            <a:ln w="19050">
              <a:solidFill>
                <a:srgbClr val="00607A"/>
              </a:solidFill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 baseline="0">
                    <a:solidFill>
                      <a:schemeClr val="bg1">
                        <a:lumMod val="75000"/>
                      </a:schemeClr>
                    </a:solidFill>
                    <a:latin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40.300000000000004</c:v>
                </c:pt>
                <c:pt idx="1">
                  <c:v>30.8</c:v>
                </c:pt>
                <c:pt idx="2">
                  <c:v>29.3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F6E-4675-82B6-9BE84DD581E1}"/>
            </c:ext>
          </c:extLst>
        </c:ser>
        <c:overlap val="100"/>
        <c:axId val="84452480"/>
        <c:axId val="84454016"/>
      </c:barChart>
      <c:catAx>
        <c:axId val="84452480"/>
        <c:scaling>
          <c:orientation val="minMax"/>
        </c:scaling>
        <c:axPos val="b"/>
        <c:numFmt formatCode="General" sourceLinked="1"/>
        <c:tickLblPos val="nextTo"/>
        <c:spPr>
          <a:ln w="25400"/>
        </c:spPr>
        <c:txPr>
          <a:bodyPr/>
          <a:lstStyle/>
          <a:p>
            <a:pPr>
              <a:defRPr sz="1000" b="1" i="0" baseline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  <c:crossAx val="84454016"/>
        <c:crosses val="autoZero"/>
        <c:auto val="1"/>
        <c:lblAlgn val="ctr"/>
        <c:lblOffset val="100"/>
      </c:catAx>
      <c:valAx>
        <c:axId val="84454016"/>
        <c:scaling>
          <c:orientation val="minMax"/>
        </c:scaling>
        <c:axPos val="l"/>
        <c:majorGridlines>
          <c:spPr>
            <a:ln w="25400">
              <a:solidFill>
                <a:schemeClr val="bg1"/>
              </a:solidFill>
            </a:ln>
          </c:spPr>
        </c:majorGridlines>
        <c:numFmt formatCode="General" sourceLinked="1"/>
        <c:tickLblPos val="nextTo"/>
        <c:spPr>
          <a:ln w="25400"/>
        </c:spPr>
        <c:txPr>
          <a:bodyPr/>
          <a:lstStyle/>
          <a:p>
            <a:pPr>
              <a:defRPr sz="1000" b="1" i="0" baseline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  <c:crossAx val="8445248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rgbClr val="57982A"/>
              </a:solidFill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 baseline="0">
                    <a:solidFill>
                      <a:schemeClr val="bg1">
                        <a:lumMod val="75000"/>
                      </a:schemeClr>
                    </a:solidFill>
                    <a:latin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0.22</c:v>
                </c:pt>
                <c:pt idx="1">
                  <c:v>3.0000000000000002E-2</c:v>
                </c:pt>
                <c:pt idx="2">
                  <c:v>3.0000000000000002E-2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34E-47FE-8558-187A2729D64A}"/>
            </c:ext>
          </c:extLst>
        </c:ser>
        <c:overlap val="100"/>
        <c:axId val="84609280"/>
        <c:axId val="84643840"/>
      </c:barChart>
      <c:catAx>
        <c:axId val="84609280"/>
        <c:scaling>
          <c:orientation val="minMax"/>
        </c:scaling>
        <c:axPos val="b"/>
        <c:numFmt formatCode="General" sourceLinked="1"/>
        <c:tickLblPos val="nextTo"/>
        <c:spPr>
          <a:ln w="25400"/>
        </c:spPr>
        <c:txPr>
          <a:bodyPr/>
          <a:lstStyle/>
          <a:p>
            <a:pPr>
              <a:defRPr sz="1000" b="1" i="0" baseline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  <c:crossAx val="84643840"/>
        <c:crosses val="autoZero"/>
        <c:auto val="1"/>
        <c:lblAlgn val="ctr"/>
        <c:lblOffset val="100"/>
      </c:catAx>
      <c:valAx>
        <c:axId val="84643840"/>
        <c:scaling>
          <c:orientation val="minMax"/>
        </c:scaling>
        <c:axPos val="l"/>
        <c:majorGridlines>
          <c:spPr>
            <a:ln w="25400">
              <a:solidFill>
                <a:schemeClr val="bg1"/>
              </a:solidFill>
            </a:ln>
          </c:spPr>
        </c:majorGridlines>
        <c:numFmt formatCode="General" sourceLinked="1"/>
        <c:tickLblPos val="nextTo"/>
        <c:spPr>
          <a:ln w="25400"/>
        </c:spPr>
        <c:txPr>
          <a:bodyPr/>
          <a:lstStyle/>
          <a:p>
            <a:pPr>
              <a:defRPr sz="1000" b="1" i="0" baseline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  <c:crossAx val="8460928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Прочие межбюджетные трансферты</c:v>
                </c:pt>
              </c:strCache>
            </c:strRef>
          </c:tx>
          <c:spPr>
            <a:solidFill>
              <a:srgbClr val="CCDAEC"/>
            </a:solidFill>
            <a:ln w="12700">
              <a:solidFill>
                <a:srgbClr val="57982A"/>
              </a:solidFill>
            </a:ln>
          </c:spPr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 </c:v>
                </c:pt>
                <c:pt idx="2">
                  <c:v>2024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10.9</c:v>
                </c:pt>
                <c:pt idx="1">
                  <c:v>9.1</c:v>
                </c:pt>
                <c:pt idx="2">
                  <c:v>9.7000000000000011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F02-4BF3-B04A-8F3C420695C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Дотации </c:v>
                </c:pt>
              </c:strCache>
            </c:strRef>
          </c:tx>
          <c:spPr>
            <a:solidFill>
              <a:srgbClr val="477BB9"/>
            </a:solidFill>
            <a:ln w="12700">
              <a:solidFill>
                <a:srgbClr val="57982A"/>
              </a:solidFill>
            </a:ln>
          </c:spPr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 </c:v>
                </c:pt>
                <c:pt idx="2">
                  <c:v>2024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8.3000000000000007</c:v>
                </c:pt>
                <c:pt idx="2">
                  <c:v>8.3000000000000007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F02-4BF3-B04A-8F3C420695C2}"/>
            </c:ext>
          </c:extLst>
        </c:ser>
        <c:overlap val="100"/>
        <c:axId val="84908672"/>
        <c:axId val="84914560"/>
      </c:barChart>
      <c:catAx>
        <c:axId val="84908672"/>
        <c:scaling>
          <c:orientation val="minMax"/>
        </c:scaling>
        <c:axPos val="b"/>
        <c:numFmt formatCode="General" sourceLinked="1"/>
        <c:tickLblPos val="nextTo"/>
        <c:spPr>
          <a:ln w="25400"/>
        </c:spPr>
        <c:txPr>
          <a:bodyPr/>
          <a:lstStyle/>
          <a:p>
            <a:pPr>
              <a:defRPr sz="1600" b="1" i="0" baseline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  <c:crossAx val="84914560"/>
        <c:crosses val="autoZero"/>
        <c:auto val="1"/>
        <c:lblAlgn val="ctr"/>
        <c:lblOffset val="100"/>
      </c:catAx>
      <c:valAx>
        <c:axId val="84914560"/>
        <c:scaling>
          <c:orientation val="minMax"/>
        </c:scaling>
        <c:axPos val="l"/>
        <c:majorGridlines>
          <c:spPr>
            <a:ln w="25400">
              <a:solidFill>
                <a:schemeClr val="bg1"/>
              </a:solidFill>
            </a:ln>
          </c:spPr>
        </c:majorGridlines>
        <c:numFmt formatCode="General" sourceLinked="1"/>
        <c:tickLblPos val="nextTo"/>
        <c:spPr>
          <a:ln w="25400"/>
        </c:spPr>
        <c:txPr>
          <a:bodyPr/>
          <a:lstStyle/>
          <a:p>
            <a:pPr>
              <a:defRPr sz="1600" b="1" i="0" baseline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  <c:crossAx val="84908672"/>
        <c:crosses val="autoZero"/>
        <c:crossBetween val="between"/>
      </c:valAx>
    </c:plotArea>
    <c:legend>
      <c:legendPos val="r"/>
      <c:layout/>
      <c:spPr>
        <a:ln w="12700">
          <a:noFill/>
        </a:ln>
      </c:spPr>
      <c:txPr>
        <a:bodyPr/>
        <a:lstStyle/>
        <a:p>
          <a:pPr>
            <a:defRPr b="1" i="0" baseline="0">
              <a:solidFill>
                <a:schemeClr val="bg2">
                  <a:lumMod val="10000"/>
                </a:schemeClr>
              </a:solidFill>
              <a:latin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8513359177765021"/>
          <c:y val="6.9970417493088924E-2"/>
          <c:w val="0.77303663563468572"/>
          <c:h val="0.71572366593374404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rgbClr val="007696"/>
              </a:solidFill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baseline="0">
                    <a:solidFill>
                      <a:schemeClr val="bg2">
                        <a:lumMod val="10000"/>
                      </a:schemeClr>
                    </a:solidFill>
                    <a:latin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0.66200000000000114</c:v>
                </c:pt>
                <c:pt idx="1">
                  <c:v>0.64900000000000102</c:v>
                </c:pt>
                <c:pt idx="2">
                  <c:v>0.63500000000000101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FE9-474D-A262-ADAA88B0B4F6}"/>
            </c:ext>
          </c:extLst>
        </c:ser>
        <c:overlap val="100"/>
        <c:axId val="86459904"/>
        <c:axId val="86461440"/>
      </c:barChart>
      <c:catAx>
        <c:axId val="8645990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600" b="1" i="0" baseline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  <c:crossAx val="86461440"/>
        <c:crosses val="autoZero"/>
        <c:auto val="1"/>
        <c:lblAlgn val="ctr"/>
        <c:lblOffset val="100"/>
      </c:catAx>
      <c:valAx>
        <c:axId val="86461440"/>
        <c:scaling>
          <c:orientation val="minMax"/>
        </c:scaling>
        <c:axPos val="l"/>
        <c:majorGridlines/>
        <c:numFmt formatCode="0.0%" sourceLinked="1"/>
        <c:tickLblPos val="nextTo"/>
        <c:txPr>
          <a:bodyPr/>
          <a:lstStyle/>
          <a:p>
            <a:pPr>
              <a:defRPr sz="1600" b="1" i="0" baseline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  <c:crossAx val="8645990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autoTitleDeleted val="1"/>
    <c:plotArea>
      <c:layout>
        <c:manualLayout>
          <c:layoutTarget val="inner"/>
          <c:xMode val="edge"/>
          <c:yMode val="edge"/>
          <c:x val="1.7460265086069005E-2"/>
          <c:y val="6.31433317468761E-2"/>
          <c:w val="0.62594162947143195"/>
          <c:h val="0.8987843861020595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accent1">
                  <a:lumMod val="50000"/>
                </a:schemeClr>
              </a:solidFill>
            </a:ln>
          </c:spPr>
          <c:explosion val="3"/>
          <c:dPt>
            <c:idx val="0"/>
            <c:spPr>
              <a:solidFill>
                <a:schemeClr val="accent6"/>
              </a:solidFill>
              <a:ln w="19050">
                <a:solidFill>
                  <a:srgbClr val="007696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352F-4D9A-A0A5-2DF877CA162D}"/>
              </c:ext>
            </c:extLst>
          </c:dPt>
          <c:dPt>
            <c:idx val="1"/>
            <c:spPr>
              <a:solidFill>
                <a:schemeClr val="bg1">
                  <a:lumMod val="60000"/>
                  <a:lumOff val="40000"/>
                </a:schemeClr>
              </a:solidFill>
              <a:ln w="19050">
                <a:solidFill>
                  <a:srgbClr val="007696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52F-4D9A-A0A5-2DF877CA162D}"/>
              </c:ext>
            </c:extLst>
          </c:dPt>
          <c:dPt>
            <c:idx val="2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rgbClr val="007696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52F-4D9A-A0A5-2DF877CA162D}"/>
              </c:ext>
            </c:extLst>
          </c:dPt>
          <c:dPt>
            <c:idx val="3"/>
            <c:spPr>
              <a:solidFill>
                <a:schemeClr val="accent6">
                  <a:lumMod val="50000"/>
                </a:schemeClr>
              </a:solidFill>
              <a:ln w="19050">
                <a:solidFill>
                  <a:srgbClr val="007696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3870-4CEF-BD1C-D6EFCCD73726}"/>
              </c:ext>
            </c:extLst>
          </c:dPt>
          <c:dPt>
            <c:idx val="4"/>
            <c:spPr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rgbClr val="007696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52F-4D9A-A0A5-2DF877CA162D}"/>
              </c:ext>
            </c:extLst>
          </c:dPt>
          <c:dPt>
            <c:idx val="5"/>
            <c:spPr>
              <a:solidFill>
                <a:schemeClr val="bg1">
                  <a:lumMod val="75000"/>
                </a:schemeClr>
              </a:solidFill>
              <a:ln w="19050">
                <a:solidFill>
                  <a:srgbClr val="007696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352F-4D9A-A0A5-2DF877CA162D}"/>
              </c:ext>
            </c:extLst>
          </c:dPt>
          <c:dPt>
            <c:idx val="6"/>
            <c:spPr>
              <a:noFill/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52F-4D9A-A0A5-2DF877CA162D}"/>
              </c:ext>
            </c:extLst>
          </c:dPt>
          <c:cat>
            <c:strRef>
              <c:f>Лист1!$A$2:$A$8</c:f>
              <c:strCache>
                <c:ptCount val="6"/>
                <c:pt idx="0">
                  <c:v>Налог на доходы физических диц </c:v>
                </c:pt>
                <c:pt idx="1">
                  <c:v>Доходы от уплаты акцизов на нефтепродукты </c:v>
                </c:pt>
                <c:pt idx="2">
                  <c:v>Налог, взимаемый в связи с применением упрощенной системы налогообложения</c:v>
                </c:pt>
                <c:pt idx="3">
                  <c:v>Налог, взимаемый в связи с применением патентной системы налогообложения</c:v>
                </c:pt>
                <c:pt idx="4">
                  <c:v>Налог на имущество организаций</c:v>
                </c:pt>
                <c:pt idx="5">
                  <c:v>Государственная пошлина, сборы 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53.9</c:v>
                </c:pt>
                <c:pt idx="1">
                  <c:v>3</c:v>
                </c:pt>
                <c:pt idx="2">
                  <c:v>30.2</c:v>
                </c:pt>
                <c:pt idx="3">
                  <c:v>4</c:v>
                </c:pt>
                <c:pt idx="4">
                  <c:v>6</c:v>
                </c:pt>
                <c:pt idx="5">
                  <c:v>3</c:v>
                </c:pt>
                <c:pt idx="6">
                  <c:v>1.1000000000000001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52F-4D9A-A0A5-2DF877CA162D}"/>
            </c:ext>
          </c:extLst>
        </c:ser>
        <c:firstSliceAng val="10"/>
        <c:holeSize val="50"/>
      </c:doughnutChart>
    </c:plotArea>
    <c:legend>
      <c:legendPos val="r"/>
      <c:legendEntry>
        <c:idx val="6"/>
        <c:delete val="1"/>
      </c:legendEntry>
      <c:layout>
        <c:manualLayout>
          <c:xMode val="edge"/>
          <c:yMode val="edge"/>
          <c:x val="0.65996952390094066"/>
          <c:y val="7.3459645669291486E-3"/>
          <c:w val="0.3275305760862629"/>
          <c:h val="0.99265402095128552"/>
        </c:manualLayout>
      </c:layout>
      <c:txPr>
        <a:bodyPr/>
        <a:lstStyle/>
        <a:p>
          <a:pPr>
            <a:defRPr sz="1400" b="1" i="0" baseline="0">
              <a:solidFill>
                <a:schemeClr val="bg2">
                  <a:lumMod val="10000"/>
                </a:schemeClr>
              </a:solidFill>
              <a:latin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autoTitleDeleted val="1"/>
    <c:plotArea>
      <c:layout>
        <c:manualLayout>
          <c:layoutTarget val="inner"/>
          <c:xMode val="edge"/>
          <c:yMode val="edge"/>
          <c:x val="1.7460265086069005E-2"/>
          <c:y val="5.8584959093092005E-2"/>
          <c:w val="0.62594162947143206"/>
          <c:h val="0.8987843861020595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F0"/>
            </a:solidFill>
            <a:ln w="19050">
              <a:solidFill>
                <a:srgbClr val="57982A"/>
              </a:solidFill>
            </a:ln>
          </c:spPr>
          <c:explosion val="3"/>
          <c:dPt>
            <c:idx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rgbClr val="57982A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3B20-40DD-8631-19005D6F143B}"/>
              </c:ext>
            </c:extLst>
          </c:dPt>
          <c:dPt>
            <c:idx val="1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rgbClr val="57982A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B20-40DD-8631-19005D6F143B}"/>
              </c:ext>
            </c:extLst>
          </c:dPt>
          <c:dPt>
            <c:idx val="2"/>
            <c:spPr>
              <a:solidFill>
                <a:schemeClr val="bg1">
                  <a:lumMod val="60000"/>
                  <a:lumOff val="40000"/>
                </a:schemeClr>
              </a:solidFill>
              <a:ln w="19050">
                <a:solidFill>
                  <a:srgbClr val="57982A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B20-40DD-8631-19005D6F143B}"/>
              </c:ext>
            </c:extLst>
          </c:dPt>
          <c:dPt>
            <c:idx val="3"/>
            <c:spPr>
              <a:solidFill>
                <a:srgbClr val="97B5D9"/>
              </a:solidFill>
              <a:ln w="19050">
                <a:solidFill>
                  <a:srgbClr val="57982A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140-4CF1-A373-5FF1D98423A1}"/>
              </c:ext>
            </c:extLst>
          </c:dPt>
          <c:dPt>
            <c:idx val="4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rgbClr val="57982A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B20-40DD-8631-19005D6F143B}"/>
              </c:ext>
            </c:extLst>
          </c:dPt>
          <c:dPt>
            <c:idx val="5"/>
            <c:spPr>
              <a:noFill/>
              <a:ln w="1905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3B20-40DD-8631-19005D6F143B}"/>
              </c:ext>
            </c:extLst>
          </c:dPt>
          <c:cat>
            <c:strRef>
              <c:f>Лист1!$A$2:$A$7</c:f>
              <c:strCache>
                <c:ptCount val="5"/>
                <c:pt idx="0">
                  <c:v>Доходы, получаемые в виде арендной платы за земельные участки</c:v>
                </c:pt>
                <c:pt idx="1">
                  <c:v>Доходы от сдачи в аренду имущества</c:v>
                </c:pt>
                <c:pt idx="2">
                  <c:v>Плата за негативное воздействие на окружающую среду</c:v>
                </c:pt>
                <c:pt idx="3">
                  <c:v>Доходы от оказания платных услуг и компенсации затрат государства</c:v>
                </c:pt>
                <c:pt idx="4">
                  <c:v>Штрафы, санкции, взмещение ущерба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12.5</c:v>
                </c:pt>
                <c:pt idx="1">
                  <c:v>4</c:v>
                </c:pt>
                <c:pt idx="2">
                  <c:v>4</c:v>
                </c:pt>
                <c:pt idx="3">
                  <c:v>80.599999999999994</c:v>
                </c:pt>
                <c:pt idx="4">
                  <c:v>4</c:v>
                </c:pt>
                <c:pt idx="5">
                  <c:v>1.1000000000000001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B20-40DD-8631-19005D6F143B}"/>
            </c:ext>
          </c:extLst>
        </c:ser>
        <c:firstSliceAng val="0"/>
        <c:holeSize val="50"/>
      </c:doughnutChart>
    </c:plotArea>
    <c:legend>
      <c:legendPos val="r"/>
      <c:legendEntry>
        <c:idx val="5"/>
        <c:delete val="1"/>
      </c:legendEntry>
      <c:layout>
        <c:manualLayout>
          <c:xMode val="edge"/>
          <c:yMode val="edge"/>
          <c:x val="0.65996952390094066"/>
          <c:y val="7.3459645669291486E-3"/>
          <c:w val="0.33874177037742204"/>
          <c:h val="0.99265402095128552"/>
        </c:manualLayout>
      </c:layout>
      <c:txPr>
        <a:bodyPr/>
        <a:lstStyle/>
        <a:p>
          <a:pPr>
            <a:defRPr sz="1400" b="1" i="0" baseline="0">
              <a:solidFill>
                <a:schemeClr val="bg2">
                  <a:lumMod val="10000"/>
                </a:schemeClr>
              </a:solidFill>
              <a:latin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autoTitleDeleted val="1"/>
    <c:plotArea>
      <c:layout>
        <c:manualLayout>
          <c:layoutTarget val="inner"/>
          <c:xMode val="edge"/>
          <c:yMode val="edge"/>
          <c:x val="1.7460265086069005E-2"/>
          <c:y val="5.8584959093092005E-2"/>
          <c:w val="0.62594162947143228"/>
          <c:h val="0.8987843861020595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accent1">
                  <a:lumMod val="50000"/>
                </a:schemeClr>
              </a:solidFill>
            </a:ln>
          </c:spPr>
          <c:explosion val="3"/>
          <c:dPt>
            <c:idx val="0"/>
            <c:spPr>
              <a:solidFill>
                <a:schemeClr val="accent4">
                  <a:lumMod val="50000"/>
                </a:schemeClr>
              </a:solidFill>
              <a:ln w="19050">
                <a:solidFill>
                  <a:srgbClr val="00607A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093A-4554-8D8D-2583CFBC61D5}"/>
              </c:ext>
            </c:extLst>
          </c:dPt>
          <c:dPt>
            <c:idx val="1"/>
            <c:spPr>
              <a:solidFill>
                <a:srgbClr val="EBE8F0"/>
              </a:solidFill>
              <a:ln w="19050">
                <a:solidFill>
                  <a:srgbClr val="00607A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93A-4554-8D8D-2583CFBC61D5}"/>
              </c:ext>
            </c:extLst>
          </c:dPt>
          <c:dPt>
            <c:idx val="2"/>
            <c:spPr>
              <a:solidFill>
                <a:schemeClr val="accent4"/>
              </a:solidFill>
              <a:ln w="19050">
                <a:solidFill>
                  <a:srgbClr val="00607A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93A-4554-8D8D-2583CFBC61D5}"/>
              </c:ext>
            </c:extLst>
          </c:dPt>
          <c:dPt>
            <c:idx val="3"/>
            <c:spPr>
              <a:solidFill>
                <a:schemeClr val="bg1">
                  <a:lumMod val="40000"/>
                  <a:lumOff val="60000"/>
                </a:schemeClr>
              </a:solidFill>
              <a:ln w="19050">
                <a:solidFill>
                  <a:srgbClr val="00607A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0F29-49C0-94E4-4469978D0784}"/>
              </c:ext>
            </c:extLst>
          </c:dPt>
          <c:dPt>
            <c:idx val="4"/>
            <c:spPr>
              <a:solidFill>
                <a:schemeClr val="bg1">
                  <a:lumMod val="75000"/>
                </a:schemeClr>
              </a:solidFill>
              <a:ln w="19050">
                <a:solidFill>
                  <a:srgbClr val="00607A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93A-4554-8D8D-2583CFBC61D5}"/>
              </c:ext>
            </c:extLst>
          </c:dPt>
          <c:cat>
            <c:strRef>
              <c:f>Лист1!$A$2:$A$6</c:f>
              <c:strCache>
                <c:ptCount val="5"/>
                <c:pt idx="0">
                  <c:v>Дотации 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трансферты из бюджетов поселений</c:v>
                </c:pt>
                <c:pt idx="4">
                  <c:v>Прочие межбюджетные трансферты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11.1</c:v>
                </c:pt>
                <c:pt idx="1">
                  <c:v>26.4</c:v>
                </c:pt>
                <c:pt idx="2">
                  <c:v>58.3</c:v>
                </c:pt>
                <c:pt idx="3">
                  <c:v>2</c:v>
                </c:pt>
                <c:pt idx="4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93A-4554-8D8D-2583CFBC61D5}"/>
            </c:ext>
          </c:extLst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7400452263108335"/>
          <c:y val="7.3459645669291486E-3"/>
          <c:w val="0.32470678782681411"/>
          <c:h val="0.99265402095128552"/>
        </c:manualLayout>
      </c:layout>
      <c:txPr>
        <a:bodyPr/>
        <a:lstStyle/>
        <a:p>
          <a:pPr>
            <a:defRPr sz="1400" b="1" i="0" baseline="0">
              <a:solidFill>
                <a:schemeClr val="bg2">
                  <a:lumMod val="10000"/>
                </a:schemeClr>
              </a:solidFill>
              <a:latin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autoTitleDeleted val="1"/>
    <c:plotArea>
      <c:layout>
        <c:manualLayout>
          <c:layoutTarget val="inner"/>
          <c:xMode val="edge"/>
          <c:yMode val="edge"/>
          <c:x val="1.7460224650174879E-2"/>
          <c:y val="8.1591277010258173E-2"/>
          <c:w val="0.6023428787896431"/>
          <c:h val="0.8007585351674756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accent1">
                  <a:lumMod val="50000"/>
                </a:schemeClr>
              </a:solidFill>
            </a:ln>
          </c:spPr>
          <c:explosion val="3"/>
          <c:dPt>
            <c:idx val="0"/>
            <c:spPr>
              <a:solidFill>
                <a:schemeClr val="accent4">
                  <a:lumMod val="50000"/>
                </a:schemeClr>
              </a:solidFill>
              <a:ln w="19050">
                <a:solidFill>
                  <a:srgbClr val="00607A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A290-4C9B-B5E3-946BDBCD5809}"/>
              </c:ext>
            </c:extLst>
          </c:dPt>
          <c:dPt>
            <c:idx val="1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rgbClr val="00607A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290-4C9B-B5E3-946BDBCD5809}"/>
              </c:ext>
            </c:extLst>
          </c:dPt>
          <c:dPt>
            <c:idx val="2"/>
            <c:spPr>
              <a:solidFill>
                <a:srgbClr val="C3B6D2"/>
              </a:solidFill>
              <a:ln w="19050">
                <a:solidFill>
                  <a:srgbClr val="00607A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A290-4C9B-B5E3-946BDBCD5809}"/>
              </c:ext>
            </c:extLst>
          </c:dPt>
          <c:dPt>
            <c:idx val="3"/>
            <c:spPr>
              <a:solidFill>
                <a:schemeClr val="accent4">
                  <a:lumMod val="20000"/>
                  <a:lumOff val="80000"/>
                </a:schemeClr>
              </a:solidFill>
              <a:ln w="19050">
                <a:solidFill>
                  <a:srgbClr val="00607A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FAEF-4A35-9C65-F55F0D94ED52}"/>
              </c:ext>
            </c:extLst>
          </c:dPt>
          <c:dPt>
            <c:idx val="4"/>
            <c:spPr>
              <a:solidFill>
                <a:schemeClr val="bg1">
                  <a:lumMod val="60000"/>
                  <a:lumOff val="40000"/>
                </a:schemeClr>
              </a:solidFill>
              <a:ln w="19050">
                <a:solidFill>
                  <a:srgbClr val="00607A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290-4C9B-B5E3-946BDBCD5809}"/>
              </c:ext>
            </c:extLst>
          </c:dPt>
          <c:dPt>
            <c:idx val="5"/>
            <c:spPr>
              <a:solidFill>
                <a:schemeClr val="bg1">
                  <a:lumMod val="20000"/>
                  <a:lumOff val="80000"/>
                </a:schemeClr>
              </a:solidFill>
              <a:ln w="19050">
                <a:solidFill>
                  <a:srgbClr val="00607A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A290-4C9B-B5E3-946BDBCD5809}"/>
              </c:ext>
            </c:extLst>
          </c:dPt>
          <c:dPt>
            <c:idx val="6"/>
            <c:spPr>
              <a:solidFill>
                <a:schemeClr val="bg1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290-4C9B-B5E3-946BDBCD5809}"/>
              </c:ext>
            </c:extLst>
          </c:dPt>
          <c:dPt>
            <c:idx val="7"/>
            <c:spPr>
              <a:solidFill>
                <a:schemeClr val="tx1">
                  <a:lumMod val="75000"/>
                  <a:lumOff val="25000"/>
                </a:schemeClr>
              </a:solidFill>
              <a:ln w="19050">
                <a:solidFill>
                  <a:srgbClr val="00607A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A290-4C9B-B5E3-946BDBCD5809}"/>
              </c:ext>
            </c:extLst>
          </c:dPt>
          <c:dPt>
            <c:idx val="8"/>
            <c:spPr>
              <a:solidFill>
                <a:schemeClr val="bg1">
                  <a:lumMod val="85000"/>
                </a:schemeClr>
              </a:solidFill>
              <a:ln w="19050">
                <a:solidFill>
                  <a:srgbClr val="00607A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290-4C9B-B5E3-946BDBCD5809}"/>
              </c:ext>
            </c:extLst>
          </c:dPt>
          <c:cat>
            <c:strRef>
              <c:f>Лист1!$A$2:$A$10</c:f>
              <c:strCache>
                <c:ptCount val="9"/>
                <c:pt idx="0">
                  <c:v>Управление муниципальным имуществом и земельными ресурсами</c:v>
                </c:pt>
                <c:pt idx="1">
                  <c:v>Развитие образования</c:v>
                </c:pt>
                <c:pt idx="2">
                  <c:v>Развитие культуры</c:v>
                </c:pt>
                <c:pt idx="3">
                  <c:v>Развитие физической культуры и спорта, реализация молодежной политики</c:v>
                </c:pt>
                <c:pt idx="4">
                  <c:v>Управление муниципальными финансами и регулирование межбюджетных отношений</c:v>
                </c:pt>
                <c:pt idx="5">
                  <c:v>Развитие муниципального управления</c:v>
                </c:pt>
                <c:pt idx="7">
                  <c:v>Профилактика правонарушений и преступлений, противодействие экстремизму и терроризму</c:v>
                </c:pt>
                <c:pt idx="8">
                  <c:v>Непрограммные расходы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5.9</c:v>
                </c:pt>
                <c:pt idx="1">
                  <c:v>67.7</c:v>
                </c:pt>
                <c:pt idx="2">
                  <c:v>13.2</c:v>
                </c:pt>
                <c:pt idx="3">
                  <c:v>3.5</c:v>
                </c:pt>
                <c:pt idx="4">
                  <c:v>4.5</c:v>
                </c:pt>
                <c:pt idx="5">
                  <c:v>4.9000000000000004</c:v>
                </c:pt>
                <c:pt idx="7">
                  <c:v>1</c:v>
                </c:pt>
                <c:pt idx="8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290-4C9B-B5E3-946BDBCD5809}"/>
            </c:ext>
          </c:extLst>
        </c:ser>
        <c:firstSliceAng val="35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rgbClr val="57982A"/>
              </a:solidFill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 baseline="0">
                    <a:solidFill>
                      <a:schemeClr val="bg1">
                        <a:lumMod val="75000"/>
                      </a:schemeClr>
                    </a:solidFill>
                    <a:latin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48.4</c:v>
                </c:pt>
                <c:pt idx="1">
                  <c:v>43.1</c:v>
                </c:pt>
                <c:pt idx="2">
                  <c:v>39.300000000000004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364-4D74-9C3F-E31AA3FAD905}"/>
            </c:ext>
          </c:extLst>
        </c:ser>
        <c:overlap val="100"/>
        <c:axId val="77202176"/>
        <c:axId val="77203712"/>
      </c:barChart>
      <c:catAx>
        <c:axId val="77202176"/>
        <c:scaling>
          <c:orientation val="minMax"/>
        </c:scaling>
        <c:axPos val="b"/>
        <c:numFmt formatCode="General" sourceLinked="1"/>
        <c:tickLblPos val="nextTo"/>
        <c:spPr>
          <a:ln w="25400"/>
        </c:spPr>
        <c:txPr>
          <a:bodyPr/>
          <a:lstStyle/>
          <a:p>
            <a:pPr>
              <a:defRPr sz="1000" b="1" i="0" baseline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  <c:crossAx val="77203712"/>
        <c:crosses val="autoZero"/>
        <c:auto val="1"/>
        <c:lblAlgn val="ctr"/>
        <c:lblOffset val="100"/>
      </c:catAx>
      <c:valAx>
        <c:axId val="77203712"/>
        <c:scaling>
          <c:orientation val="minMax"/>
        </c:scaling>
        <c:axPos val="l"/>
        <c:majorGridlines>
          <c:spPr>
            <a:ln w="25400">
              <a:solidFill>
                <a:schemeClr val="bg1"/>
              </a:solidFill>
            </a:ln>
          </c:spPr>
        </c:majorGridlines>
        <c:numFmt formatCode="General" sourceLinked="1"/>
        <c:tickLblPos val="nextTo"/>
        <c:spPr>
          <a:ln w="25400"/>
        </c:spPr>
        <c:txPr>
          <a:bodyPr/>
          <a:lstStyle/>
          <a:p>
            <a:pPr>
              <a:defRPr sz="1000" b="1" i="0" baseline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  <c:crossAx val="7720217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6"/>
            </a:solidFill>
            <a:ln w="19050">
              <a:solidFill>
                <a:srgbClr val="007696"/>
              </a:solidFill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 baseline="0">
                    <a:solidFill>
                      <a:schemeClr val="bg1">
                        <a:lumMod val="75000"/>
                      </a:schemeClr>
                    </a:solidFill>
                    <a:latin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555.6</c:v>
                </c:pt>
                <c:pt idx="1">
                  <c:v>540.29999999999995</c:v>
                </c:pt>
                <c:pt idx="2">
                  <c:v>529.9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3B0-4A9A-8D96-E3F48670C356}"/>
            </c:ext>
          </c:extLst>
        </c:ser>
        <c:overlap val="100"/>
        <c:axId val="77383552"/>
        <c:axId val="77385088"/>
      </c:barChart>
      <c:catAx>
        <c:axId val="77383552"/>
        <c:scaling>
          <c:orientation val="minMax"/>
        </c:scaling>
        <c:axPos val="b"/>
        <c:numFmt formatCode="General" sourceLinked="1"/>
        <c:tickLblPos val="nextTo"/>
        <c:spPr>
          <a:ln w="25400"/>
        </c:spPr>
        <c:txPr>
          <a:bodyPr/>
          <a:lstStyle/>
          <a:p>
            <a:pPr>
              <a:defRPr sz="1000" b="1" i="0" baseline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  <c:crossAx val="77385088"/>
        <c:crosses val="autoZero"/>
        <c:auto val="1"/>
        <c:lblAlgn val="ctr"/>
        <c:lblOffset val="100"/>
      </c:catAx>
      <c:valAx>
        <c:axId val="77385088"/>
        <c:scaling>
          <c:orientation val="minMax"/>
        </c:scaling>
        <c:axPos val="l"/>
        <c:majorGridlines>
          <c:spPr>
            <a:ln w="25400">
              <a:solidFill>
                <a:schemeClr val="bg1"/>
              </a:solidFill>
            </a:ln>
          </c:spPr>
        </c:majorGridlines>
        <c:numFmt formatCode="General" sourceLinked="1"/>
        <c:tickLblPos val="nextTo"/>
        <c:spPr>
          <a:ln w="25400"/>
        </c:spPr>
        <c:txPr>
          <a:bodyPr/>
          <a:lstStyle/>
          <a:p>
            <a:pPr>
              <a:defRPr sz="1000" b="1" i="0" baseline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  <c:crossAx val="7738355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2.6867358489901599E-2"/>
          <c:y val="0.10576443909403969"/>
          <c:w val="0.52973297602346481"/>
          <c:h val="0.8139268549884787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 w="19050">
              <a:solidFill>
                <a:srgbClr val="00607A"/>
              </a:solidFill>
            </a:ln>
          </c:spPr>
          <c:explosion val="3"/>
          <c:dPt>
            <c:idx val="0"/>
            <c:spPr>
              <a:solidFill>
                <a:srgbClr val="B9A9CB"/>
              </a:solidFill>
              <a:ln w="19050">
                <a:solidFill>
                  <a:srgbClr val="00607A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1A4F-443E-8C28-0017FB5039E8}"/>
              </c:ext>
            </c:extLst>
          </c:dPt>
          <c:dPt>
            <c:idx val="1"/>
            <c:spPr>
              <a:solidFill>
                <a:srgbClr val="E0DAE8"/>
              </a:solidFill>
              <a:ln w="19050">
                <a:solidFill>
                  <a:srgbClr val="00607A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A4F-443E-8C28-0017FB5039E8}"/>
              </c:ext>
            </c:extLst>
          </c:dPt>
          <c:dPt>
            <c:idx val="2"/>
            <c:spPr>
              <a:solidFill>
                <a:srgbClr val="5A4672"/>
              </a:solidFill>
              <a:ln w="19050">
                <a:solidFill>
                  <a:srgbClr val="00607A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A4F-443E-8C28-0017FB5039E8}"/>
              </c:ext>
            </c:extLst>
          </c:dPt>
          <c:dPt>
            <c:idx val="3"/>
            <c:spPr>
              <a:solidFill>
                <a:schemeClr val="bg1">
                  <a:lumMod val="20000"/>
                  <a:lumOff val="80000"/>
                </a:schemeClr>
              </a:solidFill>
              <a:ln w="19050">
                <a:solidFill>
                  <a:srgbClr val="00607A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A4F-443E-8C28-0017FB5039E8}"/>
              </c:ext>
            </c:extLst>
          </c:dPt>
          <c:dPt>
            <c:idx val="4"/>
            <c:spPr>
              <a:solidFill>
                <a:schemeClr val="bg1">
                  <a:lumMod val="60000"/>
                  <a:lumOff val="40000"/>
                </a:schemeClr>
              </a:solidFill>
              <a:ln w="19050">
                <a:solidFill>
                  <a:srgbClr val="00607A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1A4F-443E-8C28-0017FB5039E8}"/>
              </c:ext>
            </c:extLst>
          </c:dPt>
          <c:dPt>
            <c:idx val="5"/>
            <c:spPr>
              <a:solidFill>
                <a:schemeClr val="bg1">
                  <a:lumMod val="50000"/>
                </a:schemeClr>
              </a:solidFill>
              <a:ln w="19050">
                <a:solidFill>
                  <a:srgbClr val="00607A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A4F-443E-8C28-0017FB5039E8}"/>
              </c:ext>
            </c:extLst>
          </c:dPt>
          <c:dPt>
            <c:idx val="6"/>
            <c:spPr>
              <a:solidFill>
                <a:schemeClr val="accent4"/>
              </a:solidFill>
              <a:ln w="19050">
                <a:solidFill>
                  <a:srgbClr val="00607A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1A4F-443E-8C28-0017FB5039E8}"/>
              </c:ext>
            </c:extLst>
          </c:dPt>
          <c:dPt>
            <c:idx val="7"/>
            <c:spPr>
              <a:solidFill>
                <a:srgbClr val="E3DEEA"/>
              </a:solidFill>
              <a:ln w="19050">
                <a:solidFill>
                  <a:srgbClr val="00607A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A4F-443E-8C28-0017FB5039E8}"/>
              </c:ext>
            </c:extLst>
          </c:dPt>
          <c:dPt>
            <c:idx val="8"/>
            <c:spPr>
              <a:solidFill>
                <a:schemeClr val="tx1"/>
              </a:solidFill>
              <a:ln w="19050">
                <a:solidFill>
                  <a:srgbClr val="00607A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1A4F-443E-8C28-0017FB5039E8}"/>
              </c:ext>
            </c:extLst>
          </c:dPt>
          <c:dPt>
            <c:idx val="9"/>
            <c:spPr>
              <a:solidFill>
                <a:schemeClr val="accent4">
                  <a:lumMod val="50000"/>
                </a:schemeClr>
              </a:solidFill>
              <a:ln w="19050">
                <a:solidFill>
                  <a:srgbClr val="00607A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A4F-443E-8C28-0017FB5039E8}"/>
              </c:ext>
            </c:extLst>
          </c:dPt>
          <c:dPt>
            <c:idx val="10"/>
            <c:spPr>
              <a:solidFill>
                <a:srgbClr val="6C6C6C"/>
              </a:solidFill>
              <a:ln w="19050">
                <a:solidFill>
                  <a:srgbClr val="00607A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1A4F-443E-8C28-0017FB5039E8}"/>
              </c:ext>
            </c:extLst>
          </c:dPt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219</c:v>
                </c:pt>
                <c:pt idx="1">
                  <c:v>234.7</c:v>
                </c:pt>
                <c:pt idx="2">
                  <c:v>21</c:v>
                </c:pt>
                <c:pt idx="3">
                  <c:v>18.600000000000001</c:v>
                </c:pt>
                <c:pt idx="4">
                  <c:v>16.8</c:v>
                </c:pt>
                <c:pt idx="5">
                  <c:v>4.4000000000000004</c:v>
                </c:pt>
                <c:pt idx="6">
                  <c:v>19.5</c:v>
                </c:pt>
                <c:pt idx="7">
                  <c:v>11.3</c:v>
                </c:pt>
                <c:pt idx="8">
                  <c:v>5.6</c:v>
                </c:pt>
                <c:pt idx="9">
                  <c:v>4.2</c:v>
                </c:pt>
                <c:pt idx="10">
                  <c:v>18.2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1A4F-443E-8C28-0017FB5039E8}"/>
            </c:ext>
          </c:extLst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rgbClr val="57982A"/>
              </a:solidFill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 baseline="0">
                    <a:solidFill>
                      <a:schemeClr val="bg1">
                        <a:lumMod val="75000"/>
                      </a:schemeClr>
                    </a:solidFill>
                    <a:latin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108</c:v>
                </c:pt>
                <c:pt idx="1">
                  <c:v>90</c:v>
                </c:pt>
                <c:pt idx="2">
                  <c:v>112.8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34E-47FE-8558-187A2729D64A}"/>
            </c:ext>
          </c:extLst>
        </c:ser>
        <c:overlap val="100"/>
        <c:axId val="78029952"/>
        <c:axId val="78031488"/>
      </c:barChart>
      <c:catAx>
        <c:axId val="78029952"/>
        <c:scaling>
          <c:orientation val="minMax"/>
        </c:scaling>
        <c:axPos val="b"/>
        <c:numFmt formatCode="General" sourceLinked="1"/>
        <c:tickLblPos val="nextTo"/>
        <c:spPr>
          <a:ln w="25400"/>
        </c:spPr>
        <c:txPr>
          <a:bodyPr/>
          <a:lstStyle/>
          <a:p>
            <a:pPr>
              <a:defRPr sz="1000" b="1" i="0" baseline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  <c:crossAx val="78031488"/>
        <c:crosses val="autoZero"/>
        <c:auto val="1"/>
        <c:lblAlgn val="ctr"/>
        <c:lblOffset val="100"/>
      </c:catAx>
      <c:valAx>
        <c:axId val="78031488"/>
        <c:scaling>
          <c:orientation val="minMax"/>
        </c:scaling>
        <c:axPos val="l"/>
        <c:majorGridlines>
          <c:spPr>
            <a:ln w="25400">
              <a:solidFill>
                <a:schemeClr val="bg1"/>
              </a:solidFill>
            </a:ln>
          </c:spPr>
        </c:majorGridlines>
        <c:numFmt formatCode="General" sourceLinked="1"/>
        <c:tickLblPos val="nextTo"/>
        <c:spPr>
          <a:ln w="25400"/>
        </c:spPr>
        <c:txPr>
          <a:bodyPr/>
          <a:lstStyle/>
          <a:p>
            <a:pPr>
              <a:defRPr sz="1000" b="1" i="0" baseline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defRPr>
            </a:pPr>
            <a:endParaRPr lang="ru-RU"/>
          </a:p>
        </c:txPr>
        <c:crossAx val="7802995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0.47623</cdr:x>
      <cdr:y>0.54204</cdr:y>
    </cdr:from>
    <cdr:to>
      <cdr:x>0.61909</cdr:x>
      <cdr:y>0.65742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62150" y="3020346"/>
          <a:ext cx="1188576" cy="6429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Tahoma" pitchFamily="34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Tahoma" pitchFamily="34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Tahoma" pitchFamily="34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Tahoma" pitchFamily="34" charset="0"/>
            </a:defRPr>
          </a:lvl9pPr>
        </a:lstStyle>
        <a:p xmlns:a="http://schemas.openxmlformats.org/drawingml/2006/main">
          <a:pPr algn="ctr"/>
          <a:r>
            <a:rPr lang="ru-RU" sz="1800" b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122,0</a:t>
          </a:r>
        </a:p>
        <a:p xmlns:a="http://schemas.openxmlformats.org/drawingml/2006/main">
          <a:pPr algn="ctr"/>
          <a:r>
            <a:rPr lang="ru-RU" sz="1800" b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53,9 % </a:t>
          </a:r>
        </a:p>
        <a:p xmlns:a="http://schemas.openxmlformats.org/drawingml/2006/main">
          <a:pPr algn="ctr"/>
          <a:endParaRPr lang="ru-RU" sz="1300" b="1" dirty="0">
            <a:solidFill>
              <a:schemeClr val="bg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0.34558</cdr:x>
      <cdr:y>0.13019</cdr:y>
    </cdr:from>
    <cdr:to>
      <cdr:x>0.48844</cdr:x>
      <cdr:y>0.24557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11493" y="725451"/>
          <a:ext cx="1203586" cy="6429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Tahoma" pitchFamily="34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Tahoma" pitchFamily="34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Tahoma" pitchFamily="34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Tahoma" pitchFamily="34" charset="0"/>
            </a:defRPr>
          </a:lvl9pPr>
        </a:lstStyle>
        <a:p xmlns:a="http://schemas.openxmlformats.org/drawingml/2006/main">
          <a:pPr algn="ctr"/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7,6</a:t>
          </a:r>
        </a:p>
        <a:p xmlns:a="http://schemas.openxmlformats.org/drawingml/2006/main">
          <a:pPr algn="ctr"/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12,5 % </a:t>
          </a:r>
        </a:p>
        <a:p xmlns:a="http://schemas.openxmlformats.org/drawingml/2006/main">
          <a:pPr algn="ctr"/>
          <a:endParaRPr lang="ru-RU" sz="1300" b="1" dirty="0">
            <a:solidFill>
              <a:srgbClr val="E7DEC9">
                <a:lumMod val="25000"/>
              </a:srgb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0.34211</cdr:x>
      <cdr:y>0.11538</cdr:y>
    </cdr:from>
    <cdr:to>
      <cdr:x>0.48497</cdr:x>
      <cdr:y>0.23076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86082" y="642942"/>
          <a:ext cx="1163443" cy="6429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Tahoma" pitchFamily="34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Tahoma" pitchFamily="34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Tahoma" pitchFamily="34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Tahoma" pitchFamily="34" charset="0"/>
            </a:defRPr>
          </a:lvl9pPr>
        </a:lstStyle>
        <a:p xmlns:a="http://schemas.openxmlformats.org/drawingml/2006/main">
          <a:pPr algn="ctr"/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59,0</a:t>
          </a:r>
        </a:p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11,1 </a:t>
          </a:r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 </a:t>
          </a:r>
        </a:p>
        <a:p xmlns:a="http://schemas.openxmlformats.org/drawingml/2006/main">
          <a:pPr algn="ctr"/>
          <a:endParaRPr lang="ru-RU" sz="1300" b="1" dirty="0">
            <a:solidFill>
              <a:srgbClr val="E7DEC9">
                <a:lumMod val="25000"/>
              </a:srgb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0.43333</cdr:x>
      <cdr:y>0.5319</cdr:y>
    </cdr:from>
    <cdr:to>
      <cdr:x>0.57619</cdr:x>
      <cdr:y>0.64728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14776" y="3000396"/>
          <a:ext cx="1224676" cy="6508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Tahoma" pitchFamily="34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Tahoma" pitchFamily="34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Tahoma" pitchFamily="34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Tahoma" pitchFamily="34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Tahoma" pitchFamily="34" charset="0"/>
            </a:defRPr>
          </a:lvl9pPr>
        </a:lstStyle>
        <a:p xmlns:a="http://schemas.openxmlformats.org/drawingml/2006/main">
          <a:pPr algn="ctr"/>
          <a:r>
            <a:rPr lang="ru-RU" sz="18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555,6</a:t>
          </a:r>
          <a:endParaRPr lang="ru-RU" sz="1800" b="1" dirty="0">
            <a:solidFill>
              <a:schemeClr val="bg2">
                <a:lumMod val="10000"/>
              </a:schemeClr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sz="18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67,7 </a:t>
          </a:r>
          <a:r>
            <a:rPr lang="ru-RU" sz="18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% </a:t>
          </a:r>
        </a:p>
        <a:p xmlns:a="http://schemas.openxmlformats.org/drawingml/2006/main">
          <a:pPr algn="ctr"/>
          <a:endParaRPr lang="ru-RU" sz="1300" b="1" dirty="0">
            <a:solidFill>
              <a:srgbClr val="E7DEC9">
                <a:lumMod val="25000"/>
              </a:srgb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813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276" y="1"/>
            <a:ext cx="2944813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F8C58C7-7AE8-4396-8704-46BD0CD1315C}" type="datetimeFigureOut">
              <a:rPr lang="ru-RU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710"/>
            <a:ext cx="5438775" cy="446610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630"/>
            <a:ext cx="2944813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276" y="9428630"/>
            <a:ext cx="2944813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2738D40-3405-4F93-BDA7-188D544850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285908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38D40-3405-4F93-BDA7-188D54485090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2B7A70-00E1-44CB-A41D-89078B57A36B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40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169572-16DE-4E3A-AE85-2F61E9A694DE}" type="datetimeFigureOut">
              <a:rPr lang="ru-RU" smtClean="0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20CC79-9BAC-4E95-B5D8-4778ACA753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FA3109-E8E4-4661-B96A-85EA6293A686}" type="datetimeFigureOut">
              <a:rPr lang="ru-RU" smtClean="0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195262-AC3B-4F33-B3F2-CDA84B16CB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3A3CE6-83C6-4329-8106-C849EAB0296B}" type="datetimeFigureOut">
              <a:rPr lang="ru-RU" smtClean="0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2798E1-8739-4EE1-A4DA-7958D26EBE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EE0302-1308-4D30-94F5-70FF358A4E29}" type="datetimeFigureOut">
              <a:rPr lang="ru-RU" smtClean="0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54B6F-07FE-42BA-A466-190E9A8570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45BA60-4596-48AF-B02E-F3A1F3FDC63A}" type="datetimeFigureOut">
              <a:rPr lang="ru-RU" smtClean="0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23069977-58A9-460B-8046-DC8BC7E733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A983AB-B0E7-4FBB-B41F-D2B636D54ADD}" type="datetimeFigureOut">
              <a:rPr lang="ru-RU" smtClean="0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B169A2-56A5-47A1-B3F5-05657E3965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7AE077-9A05-4905-99D1-805D61E9ADD4}" type="datetimeFigureOut">
              <a:rPr lang="ru-RU" smtClean="0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8ACABE-BE90-4157-8376-9EA7F4655D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F2FB46-069F-4F33-BC86-7DED75E2DB03}" type="datetimeFigureOut">
              <a:rPr lang="ru-RU" smtClean="0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4D18B6-2ED9-47AB-9E1A-7C1A587CC7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E7E70E-8CB5-4613-88E7-54FCA32C99B5}" type="datetimeFigureOut">
              <a:rPr lang="ru-RU" smtClean="0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78456-6C1C-460D-875E-76C4B85C5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90CAE5-A1A5-4D20-BA61-EE9285369801}" type="datetimeFigureOut">
              <a:rPr lang="ru-RU" smtClean="0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975E82-08AD-40DF-9078-01FE6370BD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98179D-124B-43CC-BF5D-02CCCD3E2710}" type="datetimeFigureOut">
              <a:rPr lang="ru-RU" smtClean="0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619D4-B568-4BFD-8523-ECE47091FB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 bright="40000" contrast="3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917C02E5-8E76-47A2-B9A3-A94A40B4B1CF}" type="datetimeFigureOut">
              <a:rPr lang="ru-RU" smtClean="0"/>
              <a:pPr>
                <a:defRPr/>
              </a:pPr>
              <a:t>29.12.2021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2E51163E-3E58-4190-BB37-7968502157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001" r:id="rId1"/>
    <p:sldLayoutId id="2147485002" r:id="rId2"/>
    <p:sldLayoutId id="2147485003" r:id="rId3"/>
    <p:sldLayoutId id="2147485004" r:id="rId4"/>
    <p:sldLayoutId id="2147485005" r:id="rId5"/>
    <p:sldLayoutId id="2147485006" r:id="rId6"/>
    <p:sldLayoutId id="2147485007" r:id="rId7"/>
    <p:sldLayoutId id="2147485008" r:id="rId8"/>
    <p:sldLayoutId id="2147485009" r:id="rId9"/>
    <p:sldLayoutId id="2147485010" r:id="rId10"/>
    <p:sldLayoutId id="214748501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mailto:fo22@depfin.kirov.ru" TargetMode="Externa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Овал 19"/>
          <p:cNvSpPr/>
          <p:nvPr/>
        </p:nvSpPr>
        <p:spPr>
          <a:xfrm>
            <a:off x="1214414" y="5429264"/>
            <a:ext cx="642942" cy="642942"/>
          </a:xfrm>
          <a:prstGeom prst="ellipse">
            <a:avLst/>
          </a:prstGeom>
          <a:solidFill>
            <a:srgbClr val="ADC5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857232"/>
            <a:ext cx="8143932" cy="1828800"/>
          </a:xfrm>
        </p:spPr>
        <p:txBody>
          <a:bodyPr lIns="45720" tIns="0" rIns="45720" bIns="0"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b="1" dirty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ДЛЯ ГРАЖДАН</a:t>
            </a:r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857496"/>
            <a:ext cx="8572560" cy="1285884"/>
          </a:xfrm>
        </p:spPr>
        <p:txBody>
          <a:bodyPr>
            <a:noAutofit/>
          </a:bodyPr>
          <a:lstStyle/>
          <a:p>
            <a:pPr marL="0" algn="ctr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к решению Омутнинской </a:t>
            </a:r>
            <a:r>
              <a:rPr lang="ru-RU" sz="1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районной Думы </a:t>
            </a:r>
            <a:r>
              <a:rPr lang="ru-RU" sz="1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от 22.12.2021 № 25 </a:t>
            </a:r>
            <a:br>
              <a:rPr lang="ru-RU" sz="1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«О </a:t>
            </a:r>
            <a:r>
              <a:rPr lang="ru-RU" sz="1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бюджете муниципального образования </a:t>
            </a:r>
            <a:endParaRPr lang="ru-RU" sz="18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</a:endParaRPr>
          </a:p>
          <a:p>
            <a:pPr marL="0" algn="ctr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Омутнинский </a:t>
            </a:r>
            <a:r>
              <a:rPr lang="ru-RU" sz="1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муниципальный район Кировской области </a:t>
            </a:r>
            <a:endParaRPr lang="ru-RU" sz="18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</a:endParaRPr>
          </a:p>
          <a:p>
            <a:pPr marL="0" algn="ctr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на </a:t>
            </a:r>
            <a:r>
              <a:rPr lang="ru-RU" sz="1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2022 год </a:t>
            </a:r>
            <a:r>
              <a:rPr lang="ru-RU" sz="1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и </a:t>
            </a:r>
            <a:r>
              <a:rPr lang="ru-RU" sz="1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на плановый период </a:t>
            </a:r>
            <a:r>
              <a:rPr lang="ru-RU" sz="1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20</a:t>
            </a:r>
            <a:r>
              <a:rPr lang="en-US" sz="1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2</a:t>
            </a:r>
            <a:r>
              <a:rPr lang="ru-RU" sz="1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3 и 20</a:t>
            </a:r>
            <a:r>
              <a:rPr lang="en-US" sz="1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2</a:t>
            </a:r>
            <a:r>
              <a:rPr lang="ru-RU" sz="1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4 </a:t>
            </a:r>
            <a:r>
              <a:rPr lang="ru-RU" sz="1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годов» </a:t>
            </a:r>
            <a:endParaRPr lang="ru-RU" sz="18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</a:endParaRPr>
          </a:p>
        </p:txBody>
      </p:sp>
      <p:pic>
        <p:nvPicPr>
          <p:cNvPr id="11268" name="SapphireHiddenControl" hidden="1"/>
          <p:cNvPicPr preferRelativeResize="0">
            <a:picLocks noChangeArrowheads="1" noChangeShapeType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09600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Picture 19" descr="Картинки по запросу омутнинск фото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4138492"/>
            <a:ext cx="2008191" cy="1505086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572132" y="201019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УПРАВЛЕНИЕ ОМУТНИНСКОГО РАЙОНА</a:t>
            </a:r>
          </a:p>
        </p:txBody>
      </p:sp>
      <p:pic>
        <p:nvPicPr>
          <p:cNvPr id="11269" name="Picture 13" descr="https://encrypted-tbn3.gstatic.com/images?q=tbn:ANd9GcSXiC3ObBBG7wsJEsY57VqdQt7yRrvivAe1JoP1imoH4GmSHuHv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32433" y="4643446"/>
            <a:ext cx="2025583" cy="1500198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11274" name="Picture 21" descr="Картинки по запросу омутнинск фото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73575" y="5143512"/>
            <a:ext cx="2127053" cy="1500198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  <p:cxnSp>
        <p:nvCxnSpPr>
          <p:cNvPr id="14" name="Прямая соединительная линия 13"/>
          <p:cNvCxnSpPr/>
          <p:nvPr/>
        </p:nvCxnSpPr>
        <p:spPr>
          <a:xfrm rot="5400000">
            <a:off x="-2999609" y="3429000"/>
            <a:ext cx="6858000" cy="1588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642910" y="5357826"/>
            <a:ext cx="785818" cy="78581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>
            <a:off x="-3142485" y="3429000"/>
            <a:ext cx="6858000" cy="1588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1071538" y="5786454"/>
            <a:ext cx="642942" cy="64294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TextBox 8"/>
          <p:cNvSpPr txBox="1">
            <a:spLocks noChangeArrowheads="1"/>
          </p:cNvSpPr>
          <p:nvPr/>
        </p:nvSpPr>
        <p:spPr bwMode="auto">
          <a:xfrm>
            <a:off x="6300788" y="3429000"/>
            <a:ext cx="14398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64288" y="906979"/>
            <a:ext cx="1619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76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 рублей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10E4D44C-A40F-413E-B0C1-E21C15F396AA}"/>
              </a:ext>
            </a:extLst>
          </p:cNvPr>
          <p:cNvSpPr txBox="1"/>
          <p:nvPr/>
        </p:nvSpPr>
        <p:spPr>
          <a:xfrm>
            <a:off x="284132" y="188640"/>
            <a:ext cx="84249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 ОМУТНИНСКОГО РАЙОНА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8BFCB3B0-006D-414D-B096-6FA1E5E5EE78}"/>
              </a:ext>
            </a:extLst>
          </p:cNvPr>
          <p:cNvSpPr/>
          <p:nvPr/>
        </p:nvSpPr>
        <p:spPr>
          <a:xfrm>
            <a:off x="976680" y="5805263"/>
            <a:ext cx="1867128" cy="767009"/>
          </a:xfrm>
          <a:prstGeom prst="rect">
            <a:avLst/>
          </a:prstGeom>
          <a:solidFill>
            <a:schemeClr val="accent6"/>
          </a:solidFill>
          <a:ln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defRPr/>
            </a:pP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DABB9533-9A53-4DDF-86EA-3D8ECCF8A93C}"/>
              </a:ext>
            </a:extLst>
          </p:cNvPr>
          <p:cNvSpPr/>
          <p:nvPr/>
        </p:nvSpPr>
        <p:spPr>
          <a:xfrm>
            <a:off x="3643306" y="5805262"/>
            <a:ext cx="1867127" cy="7670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defRPr/>
            </a:pPr>
            <a:r>
              <a:rPr lang="ru-RU" sz="1600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D17E142F-B517-4C53-ABA3-4617A3816983}"/>
              </a:ext>
            </a:extLst>
          </p:cNvPr>
          <p:cNvSpPr/>
          <p:nvPr/>
        </p:nvSpPr>
        <p:spPr>
          <a:xfrm>
            <a:off x="6208511" y="5805262"/>
            <a:ext cx="1863951" cy="767010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ДЕФИЦИТ ( – )</a:t>
            </a:r>
          </a:p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ПРОФИЦИТ ( + ) </a:t>
            </a:r>
            <a:endParaRPr lang="ru-RU" sz="16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виток: вертикальный 6">
            <a:extLst>
              <a:ext uri="{FF2B5EF4-FFF2-40B4-BE49-F238E27FC236}">
                <a16:creationId xmlns="" xmlns:a16="http://schemas.microsoft.com/office/drawing/2014/main" id="{F4D43D54-7882-4C90-A764-43F79CFD556C}"/>
              </a:ext>
            </a:extLst>
          </p:cNvPr>
          <p:cNvSpPr/>
          <p:nvPr/>
        </p:nvSpPr>
        <p:spPr>
          <a:xfrm>
            <a:off x="174825" y="1340768"/>
            <a:ext cx="1896845" cy="2664296"/>
          </a:xfrm>
          <a:prstGeom prst="verticalScrol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виток: вертикальный 20">
            <a:extLst>
              <a:ext uri="{FF2B5EF4-FFF2-40B4-BE49-F238E27FC236}">
                <a16:creationId xmlns="" xmlns:a16="http://schemas.microsoft.com/office/drawing/2014/main" id="{DF126CD3-A88A-42D5-9CAD-BC4A7F38ED7A}"/>
              </a:ext>
            </a:extLst>
          </p:cNvPr>
          <p:cNvSpPr/>
          <p:nvPr/>
        </p:nvSpPr>
        <p:spPr>
          <a:xfrm>
            <a:off x="1847616" y="2708920"/>
            <a:ext cx="1867128" cy="2664296"/>
          </a:xfrm>
          <a:prstGeom prst="verticalScrol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виток: вертикальный 21">
            <a:extLst>
              <a:ext uri="{FF2B5EF4-FFF2-40B4-BE49-F238E27FC236}">
                <a16:creationId xmlns="" xmlns:a16="http://schemas.microsoft.com/office/drawing/2014/main" id="{695E1573-7541-4618-A698-3676256239DA}"/>
              </a:ext>
            </a:extLst>
          </p:cNvPr>
          <p:cNvSpPr/>
          <p:nvPr/>
        </p:nvSpPr>
        <p:spPr>
          <a:xfrm>
            <a:off x="3607954" y="1340768"/>
            <a:ext cx="1892740" cy="2664296"/>
          </a:xfrm>
          <a:prstGeom prst="verticalScrol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виток: вертикальный 22">
            <a:extLst>
              <a:ext uri="{FF2B5EF4-FFF2-40B4-BE49-F238E27FC236}">
                <a16:creationId xmlns="" xmlns:a16="http://schemas.microsoft.com/office/drawing/2014/main" id="{8E8634B7-E344-4188-B27B-F0DA022C6183}"/>
              </a:ext>
            </a:extLst>
          </p:cNvPr>
          <p:cNvSpPr/>
          <p:nvPr/>
        </p:nvSpPr>
        <p:spPr>
          <a:xfrm>
            <a:off x="5210306" y="2708920"/>
            <a:ext cx="1862024" cy="2664296"/>
          </a:xfrm>
          <a:prstGeom prst="verticalScrol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виток: вертикальный 23">
            <a:extLst>
              <a:ext uri="{FF2B5EF4-FFF2-40B4-BE49-F238E27FC236}">
                <a16:creationId xmlns="" xmlns:a16="http://schemas.microsoft.com/office/drawing/2014/main" id="{7A7D8D5A-42EE-4F9A-AE4D-0A2C2B4C6ADE}"/>
              </a:ext>
            </a:extLst>
          </p:cNvPr>
          <p:cNvSpPr/>
          <p:nvPr/>
        </p:nvSpPr>
        <p:spPr>
          <a:xfrm>
            <a:off x="6997844" y="1340768"/>
            <a:ext cx="1860436" cy="2664296"/>
          </a:xfrm>
          <a:prstGeom prst="verticalScrol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13F7476C-214C-4644-938F-F3B98B65B0E5}"/>
              </a:ext>
            </a:extLst>
          </p:cNvPr>
          <p:cNvSpPr/>
          <p:nvPr/>
        </p:nvSpPr>
        <p:spPr>
          <a:xfrm>
            <a:off x="570225" y="2060848"/>
            <a:ext cx="1144255" cy="432048"/>
          </a:xfrm>
          <a:prstGeom prst="rect">
            <a:avLst/>
          </a:prstGeom>
          <a:solidFill>
            <a:schemeClr val="accent6"/>
          </a:solidFill>
          <a:ln w="12700"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defRPr/>
            </a:pP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793,2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70A7A02-0651-4CC4-81B9-D0258F6B5D27}"/>
              </a:ext>
            </a:extLst>
          </p:cNvPr>
          <p:cNvSpPr txBox="1"/>
          <p:nvPr/>
        </p:nvSpPr>
        <p:spPr>
          <a:xfrm>
            <a:off x="442392" y="1619508"/>
            <a:ext cx="1414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год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7ADF6A9E-B002-4F94-A5C1-9577F20AE2EB}"/>
              </a:ext>
            </a:extLst>
          </p:cNvPr>
          <p:cNvSpPr/>
          <p:nvPr/>
        </p:nvSpPr>
        <p:spPr>
          <a:xfrm>
            <a:off x="570225" y="2708920"/>
            <a:ext cx="1144255" cy="4320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defRPr/>
            </a:pPr>
            <a:r>
              <a:rPr lang="ru-RU" sz="1600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805,1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D6A9A63D-33DD-4BA8-BD10-4CDE4B4D0BD4}"/>
              </a:ext>
            </a:extLst>
          </p:cNvPr>
          <p:cNvSpPr/>
          <p:nvPr/>
        </p:nvSpPr>
        <p:spPr>
          <a:xfrm>
            <a:off x="570225" y="3356992"/>
            <a:ext cx="1144255" cy="432048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12700"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defRPr/>
            </a:pP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- 11,9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A2EB8DC2-9432-4B89-B66A-506CB30077CA}"/>
              </a:ext>
            </a:extLst>
          </p:cNvPr>
          <p:cNvSpPr txBox="1"/>
          <p:nvPr/>
        </p:nvSpPr>
        <p:spPr>
          <a:xfrm>
            <a:off x="2085466" y="2987660"/>
            <a:ext cx="1414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год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8A35E26A-5320-4DF5-9D86-81CF5BAA61F8}"/>
              </a:ext>
            </a:extLst>
          </p:cNvPr>
          <p:cNvSpPr/>
          <p:nvPr/>
        </p:nvSpPr>
        <p:spPr>
          <a:xfrm>
            <a:off x="2207113" y="3422923"/>
            <a:ext cx="1150441" cy="432048"/>
          </a:xfrm>
          <a:prstGeom prst="rect">
            <a:avLst/>
          </a:prstGeom>
          <a:solidFill>
            <a:schemeClr val="accent6"/>
          </a:solidFill>
          <a:ln w="12700"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885,0</a:t>
            </a:r>
            <a:endParaRPr lang="ru-RU" sz="16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="" xmlns:a16="http://schemas.microsoft.com/office/drawing/2014/main" id="{B7AF4A19-6846-4032-8323-250C755E5F8E}"/>
              </a:ext>
            </a:extLst>
          </p:cNvPr>
          <p:cNvSpPr/>
          <p:nvPr/>
        </p:nvSpPr>
        <p:spPr>
          <a:xfrm>
            <a:off x="2207114" y="4120209"/>
            <a:ext cx="1150440" cy="4320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869,5</a:t>
            </a:r>
            <a:endParaRPr lang="ru-RU" sz="1600" b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="" xmlns:a16="http://schemas.microsoft.com/office/drawing/2014/main" id="{99A7855A-2514-42F4-9C40-C5BC5267836F}"/>
              </a:ext>
            </a:extLst>
          </p:cNvPr>
          <p:cNvSpPr/>
          <p:nvPr/>
        </p:nvSpPr>
        <p:spPr>
          <a:xfrm>
            <a:off x="2207114" y="4754850"/>
            <a:ext cx="1150440" cy="432048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12700"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15,5</a:t>
            </a:r>
            <a:endParaRPr lang="ru-RU" sz="16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4D48D376-51F2-4F67-8952-1FB64D5AAFC9}"/>
              </a:ext>
            </a:extLst>
          </p:cNvPr>
          <p:cNvSpPr txBox="1"/>
          <p:nvPr/>
        </p:nvSpPr>
        <p:spPr>
          <a:xfrm>
            <a:off x="3857620" y="1619508"/>
            <a:ext cx="1414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год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="" xmlns:a16="http://schemas.microsoft.com/office/drawing/2014/main" id="{A9A09274-0783-43CD-95F9-D6E74230E042}"/>
              </a:ext>
            </a:extLst>
          </p:cNvPr>
          <p:cNvSpPr/>
          <p:nvPr/>
        </p:nvSpPr>
        <p:spPr>
          <a:xfrm>
            <a:off x="3991376" y="2060848"/>
            <a:ext cx="1152128" cy="432048"/>
          </a:xfrm>
          <a:prstGeom prst="rect">
            <a:avLst/>
          </a:prstGeom>
          <a:solidFill>
            <a:schemeClr val="accent6"/>
          </a:solidFill>
          <a:ln w="12700"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819,3</a:t>
            </a:r>
            <a:endParaRPr lang="ru-RU" sz="16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>
            <a:extLst>
              <a:ext uri="{FF2B5EF4-FFF2-40B4-BE49-F238E27FC236}">
                <a16:creationId xmlns="" xmlns:a16="http://schemas.microsoft.com/office/drawing/2014/main" id="{9549291F-3513-414E-B152-9ED1C42AB996}"/>
              </a:ext>
            </a:extLst>
          </p:cNvPr>
          <p:cNvSpPr/>
          <p:nvPr/>
        </p:nvSpPr>
        <p:spPr>
          <a:xfrm>
            <a:off x="3991376" y="2708920"/>
            <a:ext cx="1152128" cy="4320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820,1</a:t>
            </a:r>
            <a:endParaRPr lang="ru-RU" sz="1600" b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="" xmlns:a16="http://schemas.microsoft.com/office/drawing/2014/main" id="{3345671C-EA10-43A1-AD01-5C0395E49AE3}"/>
              </a:ext>
            </a:extLst>
          </p:cNvPr>
          <p:cNvSpPr/>
          <p:nvPr/>
        </p:nvSpPr>
        <p:spPr>
          <a:xfrm>
            <a:off x="3991377" y="3356992"/>
            <a:ext cx="1152127" cy="432048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12700"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defRPr/>
            </a:pP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- 0,8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5EC18518-9F85-4186-B147-A3D68752E762}"/>
              </a:ext>
            </a:extLst>
          </p:cNvPr>
          <p:cNvSpPr txBox="1"/>
          <p:nvPr/>
        </p:nvSpPr>
        <p:spPr>
          <a:xfrm>
            <a:off x="5443052" y="2996952"/>
            <a:ext cx="1414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год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="" xmlns:a16="http://schemas.microsoft.com/office/drawing/2014/main" id="{7E59C46B-7256-48ED-8648-68B7C1F8C663}"/>
              </a:ext>
            </a:extLst>
          </p:cNvPr>
          <p:cNvSpPr/>
          <p:nvPr/>
        </p:nvSpPr>
        <p:spPr>
          <a:xfrm>
            <a:off x="5569871" y="3422923"/>
            <a:ext cx="1145269" cy="432048"/>
          </a:xfrm>
          <a:prstGeom prst="rect">
            <a:avLst/>
          </a:prstGeom>
          <a:solidFill>
            <a:schemeClr val="accent6"/>
          </a:solidFill>
          <a:ln w="12700"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773,6</a:t>
            </a:r>
            <a:endParaRPr lang="ru-RU" sz="16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>
            <a:extLst>
              <a:ext uri="{FF2B5EF4-FFF2-40B4-BE49-F238E27FC236}">
                <a16:creationId xmlns="" xmlns:a16="http://schemas.microsoft.com/office/drawing/2014/main" id="{C57A4A49-5D17-43F7-93A0-0547390E4683}"/>
              </a:ext>
            </a:extLst>
          </p:cNvPr>
          <p:cNvSpPr/>
          <p:nvPr/>
        </p:nvSpPr>
        <p:spPr>
          <a:xfrm>
            <a:off x="5569872" y="4077072"/>
            <a:ext cx="1145268" cy="4320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773,6</a:t>
            </a:r>
            <a:endParaRPr lang="ru-RU" sz="1600" b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>
            <a:extLst>
              <a:ext uri="{FF2B5EF4-FFF2-40B4-BE49-F238E27FC236}">
                <a16:creationId xmlns="" xmlns:a16="http://schemas.microsoft.com/office/drawing/2014/main" id="{72C13778-26BC-46C9-87D1-7B9EEA9851ED}"/>
              </a:ext>
            </a:extLst>
          </p:cNvPr>
          <p:cNvSpPr/>
          <p:nvPr/>
        </p:nvSpPr>
        <p:spPr>
          <a:xfrm>
            <a:off x="5569872" y="4718625"/>
            <a:ext cx="1145268" cy="432048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12700"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defRPr/>
            </a:pP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0,0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727E33B1-383B-47A0-AF65-34622F2C3A8C}"/>
              </a:ext>
            </a:extLst>
          </p:cNvPr>
          <p:cNvSpPr txBox="1"/>
          <p:nvPr/>
        </p:nvSpPr>
        <p:spPr>
          <a:xfrm>
            <a:off x="7229002" y="1630772"/>
            <a:ext cx="1414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год</a:t>
            </a:r>
          </a:p>
        </p:txBody>
      </p:sp>
      <p:sp>
        <p:nvSpPr>
          <p:cNvPr id="45" name="Прямоугольник 44">
            <a:extLst>
              <a:ext uri="{FF2B5EF4-FFF2-40B4-BE49-F238E27FC236}">
                <a16:creationId xmlns="" xmlns:a16="http://schemas.microsoft.com/office/drawing/2014/main" id="{62A5058B-CC5A-4CFD-A4EB-A5EA4C976C7A}"/>
              </a:ext>
            </a:extLst>
          </p:cNvPr>
          <p:cNvSpPr/>
          <p:nvPr/>
        </p:nvSpPr>
        <p:spPr>
          <a:xfrm>
            <a:off x="7348964" y="2060848"/>
            <a:ext cx="1152126" cy="432048"/>
          </a:xfrm>
          <a:prstGeom prst="rect">
            <a:avLst/>
          </a:prstGeom>
          <a:solidFill>
            <a:schemeClr val="accent6"/>
          </a:solidFill>
          <a:ln w="12700"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788,8</a:t>
            </a:r>
            <a:endParaRPr lang="ru-RU" sz="16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="" xmlns:a16="http://schemas.microsoft.com/office/drawing/2014/main" id="{A15F3EC7-D132-43F5-A86F-D38F23FD2B38}"/>
              </a:ext>
            </a:extLst>
          </p:cNvPr>
          <p:cNvSpPr/>
          <p:nvPr/>
        </p:nvSpPr>
        <p:spPr>
          <a:xfrm>
            <a:off x="7348964" y="2708920"/>
            <a:ext cx="1152126" cy="4320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788,8</a:t>
            </a:r>
            <a:endParaRPr lang="ru-RU" sz="1600" b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>
            <a:extLst>
              <a:ext uri="{FF2B5EF4-FFF2-40B4-BE49-F238E27FC236}">
                <a16:creationId xmlns="" xmlns:a16="http://schemas.microsoft.com/office/drawing/2014/main" id="{C6A27591-EF54-42E3-9BB9-06C4FE4F0870}"/>
              </a:ext>
            </a:extLst>
          </p:cNvPr>
          <p:cNvSpPr/>
          <p:nvPr/>
        </p:nvSpPr>
        <p:spPr>
          <a:xfrm>
            <a:off x="7348964" y="3356992"/>
            <a:ext cx="1152126" cy="432048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12700"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defRPr/>
            </a:pP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0,0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3843362116"/>
              </p:ext>
            </p:extLst>
          </p:nvPr>
        </p:nvGraphicFramePr>
        <p:xfrm>
          <a:off x="571472" y="1285860"/>
          <a:ext cx="8169074" cy="537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450EBCCC-F2B0-4847-90F6-FF39BDA70598}"/>
              </a:ext>
            </a:extLst>
          </p:cNvPr>
          <p:cNvSpPr txBox="1"/>
          <p:nvPr/>
        </p:nvSpPr>
        <p:spPr>
          <a:xfrm>
            <a:off x="251520" y="189801"/>
            <a:ext cx="856895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ОБЪЕМ ДОХОДОВ БЮДЖЕТА </a:t>
            </a:r>
            <a:endParaRPr lang="ru-RU" sz="24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ОМУТНИНСКОГО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РАЙОНА</a:t>
            </a:r>
          </a:p>
        </p:txBody>
      </p:sp>
      <p:sp>
        <p:nvSpPr>
          <p:cNvPr id="20484" name="TextBox 2"/>
          <p:cNvSpPr txBox="1">
            <a:spLocks noChangeArrowheads="1"/>
          </p:cNvSpPr>
          <p:nvPr/>
        </p:nvSpPr>
        <p:spPr bwMode="auto">
          <a:xfrm>
            <a:off x="4668850" y="1500174"/>
            <a:ext cx="17605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00607A"/>
                </a:solidFill>
                <a:latin typeface="Times New Roman" pitchFamily="18" charset="0"/>
                <a:cs typeface="Times New Roman" pitchFamily="18" charset="0"/>
              </a:rPr>
              <a:t>млн. рублей</a:t>
            </a:r>
          </a:p>
        </p:txBody>
      </p:sp>
    </p:spTree>
    <p:extLst>
      <p:ext uri="{BB962C8B-B14F-4D97-AF65-F5344CB8AC3E}">
        <p14:creationId xmlns="" xmlns:p14="http://schemas.microsoft.com/office/powerpoint/2010/main" val="86912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7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0667364"/>
              </p:ext>
            </p:extLst>
          </p:nvPr>
        </p:nvGraphicFramePr>
        <p:xfrm>
          <a:off x="395537" y="1436134"/>
          <a:ext cx="4752528" cy="5089209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9929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198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98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198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85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B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B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год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B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B5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7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 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130,7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872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уплаты акцизов на нефтепродукты 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16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Налог, взимаемый в связи с применением упрощенной системы налогообложения  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B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B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B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B5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16815">
                <a:tc>
                  <a:txBody>
                    <a:bodyPr/>
                    <a:lstStyle/>
                    <a:p>
                      <a:pPr marL="12700" indent="-12700"/>
                      <a:r>
                        <a:rPr kumimoji="0" lang="ru-RU" sz="1400" b="1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14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5,3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57608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организаций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9,4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9,5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9,6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57608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пошлина, сборы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B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B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B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B5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851920" y="1004900"/>
            <a:ext cx="161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 рублей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384F0513-AB62-44E6-8537-916D0CC56D0D}"/>
              </a:ext>
            </a:extLst>
          </p:cNvPr>
          <p:cNvSpPr txBox="1"/>
          <p:nvPr/>
        </p:nvSpPr>
        <p:spPr>
          <a:xfrm>
            <a:off x="719572" y="261809"/>
            <a:ext cx="770485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22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ОБЪЕМ И СТРУКТУРА НАЛОГОВЫХ ДОХОДОВ</a:t>
            </a:r>
          </a:p>
        </p:txBody>
      </p:sp>
      <p:sp>
        <p:nvSpPr>
          <p:cNvPr id="17" name="Овал 16">
            <a:extLst>
              <a:ext uri="{FF2B5EF4-FFF2-40B4-BE49-F238E27FC236}">
                <a16:creationId xmlns="" xmlns:a16="http://schemas.microsoft.com/office/drawing/2014/main" id="{6CB1BF8C-CED7-4378-882B-FC1ECBAF0170}"/>
              </a:ext>
            </a:extLst>
          </p:cNvPr>
          <p:cNvSpPr/>
          <p:nvPr/>
        </p:nvSpPr>
        <p:spPr>
          <a:xfrm>
            <a:off x="5724128" y="1268899"/>
            <a:ext cx="2386710" cy="2386710"/>
          </a:xfrm>
          <a:prstGeom prst="ellipse">
            <a:avLst/>
          </a:prstGeom>
          <a:solidFill>
            <a:srgbClr val="97B5D9"/>
          </a:solidFill>
          <a:ln>
            <a:solidFill>
              <a:srgbClr val="5798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Налоговые доходы –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поступления </a:t>
            </a:r>
            <a:r>
              <a:rPr lang="ru-RU" sz="14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предусмотренные </a:t>
            </a:r>
            <a:r>
              <a:rPr lang="ru-RU" sz="1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законодательством Российской Федерации о налогах и сборах.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D8E63C6-81B7-4B61-BC6E-4544619B0FF9}"/>
              </a:ext>
            </a:extLst>
          </p:cNvPr>
          <p:cNvSpPr txBox="1"/>
          <p:nvPr/>
        </p:nvSpPr>
        <p:spPr>
          <a:xfrm>
            <a:off x="5364088" y="6074132"/>
            <a:ext cx="338437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ДОХОДЫ, ПОСТУПАЮЩИЕ </a:t>
            </a:r>
          </a:p>
          <a:p>
            <a:pPr algn="ctr" eaLnBrk="1" hangingPunct="1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ГРАЖДАН</a:t>
            </a:r>
          </a:p>
        </p:txBody>
      </p:sp>
      <p:sp>
        <p:nvSpPr>
          <p:cNvPr id="3" name="Стрелка: вверх 2">
            <a:extLst>
              <a:ext uri="{FF2B5EF4-FFF2-40B4-BE49-F238E27FC236}">
                <a16:creationId xmlns="" xmlns:a16="http://schemas.microsoft.com/office/drawing/2014/main" id="{DEEA1B2D-F97C-4538-A7AA-51636BA96AFF}"/>
              </a:ext>
            </a:extLst>
          </p:cNvPr>
          <p:cNvSpPr/>
          <p:nvPr/>
        </p:nvSpPr>
        <p:spPr>
          <a:xfrm>
            <a:off x="5364088" y="3799486"/>
            <a:ext cx="1872208" cy="2149794"/>
          </a:xfrm>
          <a:prstGeom prst="upArrow">
            <a:avLst/>
          </a:prstGeom>
          <a:noFill/>
          <a:ln>
            <a:solidFill>
              <a:srgbClr val="5798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: вверх 11">
            <a:extLst>
              <a:ext uri="{FF2B5EF4-FFF2-40B4-BE49-F238E27FC236}">
                <a16:creationId xmlns="" xmlns:a16="http://schemas.microsoft.com/office/drawing/2014/main" id="{C2876234-B5EC-40C6-A522-86DF9D5057FA}"/>
              </a:ext>
            </a:extLst>
          </p:cNvPr>
          <p:cNvSpPr/>
          <p:nvPr/>
        </p:nvSpPr>
        <p:spPr>
          <a:xfrm>
            <a:off x="6660232" y="3799486"/>
            <a:ext cx="1872208" cy="2149794"/>
          </a:xfrm>
          <a:prstGeom prst="upArrow">
            <a:avLst/>
          </a:prstGeom>
          <a:noFill/>
          <a:ln>
            <a:solidFill>
              <a:srgbClr val="5798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63EC17EB-ABA6-424C-ADF8-C91F6E2107EB}"/>
              </a:ext>
            </a:extLst>
          </p:cNvPr>
          <p:cNvSpPr txBox="1"/>
          <p:nvPr/>
        </p:nvSpPr>
        <p:spPr>
          <a:xfrm rot="16200000">
            <a:off x="5426803" y="4751565"/>
            <a:ext cx="172819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5C773C11-0C69-4322-A514-646B13F1B4EE}"/>
              </a:ext>
            </a:extLst>
          </p:cNvPr>
          <p:cNvSpPr txBox="1"/>
          <p:nvPr/>
        </p:nvSpPr>
        <p:spPr>
          <a:xfrm rot="16200000">
            <a:off x="6758661" y="4751567"/>
            <a:ext cx="172819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Государственная пошлина, сборы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="" xmlns:p14="http://schemas.microsoft.com/office/powerpoint/2010/main" val="2887246884"/>
              </p:ext>
            </p:extLst>
          </p:nvPr>
        </p:nvGraphicFramePr>
        <p:xfrm>
          <a:off x="395536" y="908720"/>
          <a:ext cx="8319868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TextBox 1"/>
          <p:cNvSpPr txBox="1"/>
          <p:nvPr/>
        </p:nvSpPr>
        <p:spPr>
          <a:xfrm>
            <a:off x="2000232" y="2928934"/>
            <a:ext cx="2286016" cy="1447810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226,4 </a:t>
            </a:r>
            <a:r>
              <a:rPr lang="ru-RU" sz="3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</a:p>
        </p:txBody>
      </p:sp>
      <p:sp>
        <p:nvSpPr>
          <p:cNvPr id="23" name="TextBox 1"/>
          <p:cNvSpPr txBox="1"/>
          <p:nvPr/>
        </p:nvSpPr>
        <p:spPr>
          <a:xfrm>
            <a:off x="1571604" y="5429264"/>
            <a:ext cx="1143008" cy="64294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4,1</a:t>
            </a:r>
          </a:p>
          <a:p>
            <a:pPr algn="ctr"/>
            <a:r>
              <a:rPr lang="ru-RU" sz="12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1,8 %</a:t>
            </a: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1200" b="1" dirty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642910" y="3500438"/>
            <a:ext cx="1143008" cy="64294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82,0</a:t>
            </a:r>
          </a:p>
          <a:p>
            <a:pPr algn="ctr"/>
            <a:r>
              <a:rPr lang="ru-RU" sz="1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36,2 % </a:t>
            </a:r>
          </a:p>
          <a:p>
            <a:pPr algn="ctr"/>
            <a:endParaRPr lang="ru-RU" sz="1800" b="1" dirty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1357290" y="1714488"/>
            <a:ext cx="1143008" cy="64294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5,1</a:t>
            </a:r>
          </a:p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    2,3 % </a:t>
            </a:r>
          </a:p>
          <a:p>
            <a:pPr algn="ctr"/>
            <a:endParaRPr lang="ru-RU" sz="1200" b="1" dirty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1"/>
          <p:cNvSpPr txBox="1"/>
          <p:nvPr/>
        </p:nvSpPr>
        <p:spPr>
          <a:xfrm>
            <a:off x="2000232" y="1428736"/>
            <a:ext cx="1143008" cy="64294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9,4</a:t>
            </a:r>
          </a:p>
          <a:p>
            <a:pPr algn="ctr"/>
            <a:r>
              <a:rPr lang="ru-RU" sz="12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4,2 %</a:t>
            </a:r>
            <a:r>
              <a:rPr lang="ru-RU" sz="1200" b="1" dirty="0">
                <a:solidFill>
                  <a:srgbClr val="E7DEC9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1300" b="1" dirty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1"/>
          <p:cNvSpPr txBox="1"/>
          <p:nvPr/>
        </p:nvSpPr>
        <p:spPr>
          <a:xfrm>
            <a:off x="2571736" y="1357298"/>
            <a:ext cx="1143008" cy="64294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3,6</a:t>
            </a:r>
          </a:p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1,6 % </a:t>
            </a:r>
          </a:p>
          <a:p>
            <a:pPr algn="ctr"/>
            <a:endParaRPr lang="ru-RU" sz="1300" b="1" dirty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A2E6050C-1059-453B-BF13-E328F2432D13}"/>
              </a:ext>
            </a:extLst>
          </p:cNvPr>
          <p:cNvSpPr txBox="1"/>
          <p:nvPr/>
        </p:nvSpPr>
        <p:spPr>
          <a:xfrm>
            <a:off x="323528" y="179348"/>
            <a:ext cx="84969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ОБЪЕМ И СТРУКТУРА НАЛОГОВЫХ ДОХОДОВ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 ГОДУ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7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9908391"/>
              </p:ext>
            </p:extLst>
          </p:nvPr>
        </p:nvGraphicFramePr>
        <p:xfrm>
          <a:off x="357158" y="1714488"/>
          <a:ext cx="4171700" cy="4217859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8885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82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0742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0742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44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год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7176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7111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Доходы, получаемые в виде арендной платы за земельные участки</a:t>
                      </a:r>
                      <a:endParaRPr lang="ru-RU" sz="2000" dirty="0">
                        <a:solidFill>
                          <a:srgbClr val="07111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7,6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7,6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7,6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4025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от сдачи в аренду имущества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9935">
                <a:tc>
                  <a:txBody>
                    <a:bodyPr/>
                    <a:lstStyle/>
                    <a:p>
                      <a:pPr marL="12700" indent="-12700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Плата за негативное воздействие на окружающую среду  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07323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7111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lang="ru-RU" sz="1400" dirty="0">
                        <a:solidFill>
                          <a:srgbClr val="07111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49,1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49,6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50,1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50554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Штрафы, санкции, </a:t>
                      </a:r>
                    </a:p>
                    <a:p>
                      <a:r>
                        <a:rPr lang="ru-RU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возмещение ущерба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143240" y="1214422"/>
            <a:ext cx="161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60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 рублей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BECF402D-B9C8-44C5-8E27-DCE889309463}"/>
              </a:ext>
            </a:extLst>
          </p:cNvPr>
          <p:cNvSpPr txBox="1"/>
          <p:nvPr/>
        </p:nvSpPr>
        <p:spPr>
          <a:xfrm>
            <a:off x="447500" y="198969"/>
            <a:ext cx="8249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ОБЪЕМ И СТРУКТУРА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НЕНАЛОГОВЫХ ДОХОДОВ</a:t>
            </a:r>
            <a:endParaRPr lang="ru-RU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7" name="Овал 16">
            <a:extLst>
              <a:ext uri="{FF2B5EF4-FFF2-40B4-BE49-F238E27FC236}">
                <a16:creationId xmlns="" xmlns:a16="http://schemas.microsoft.com/office/drawing/2014/main" id="{F17ED3E7-4E5A-4DC0-AB89-D2FF1700F103}"/>
              </a:ext>
            </a:extLst>
          </p:cNvPr>
          <p:cNvSpPr/>
          <p:nvPr/>
        </p:nvSpPr>
        <p:spPr>
          <a:xfrm>
            <a:off x="5214942" y="882243"/>
            <a:ext cx="3071834" cy="238671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rgbClr val="006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Неналоговые доходы – </a:t>
            </a:r>
            <a:r>
              <a:rPr lang="ru-RU" sz="140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от </a:t>
            </a:r>
            <a:r>
              <a:rPr lang="ru-RU" sz="1400" i="0" u="none" strike="noStrike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уплаты иных платежей</a:t>
            </a:r>
            <a:r>
              <a:rPr lang="ru-RU" sz="140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i="0" u="none" strike="noStrike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установленных законодательством </a:t>
            </a:r>
            <a:r>
              <a:rPr lang="ru-RU" sz="140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864CC1C5-2006-42E3-8DA9-343F2030689C}"/>
              </a:ext>
            </a:extLst>
          </p:cNvPr>
          <p:cNvSpPr txBox="1"/>
          <p:nvPr/>
        </p:nvSpPr>
        <p:spPr>
          <a:xfrm>
            <a:off x="5004048" y="6146140"/>
            <a:ext cx="338437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ДОХОДЫ, ПОСТУПАЮЩИЕ </a:t>
            </a:r>
          </a:p>
          <a:p>
            <a:pPr algn="ctr" eaLnBrk="1" hangingPunct="1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ГРАЖДАН</a:t>
            </a:r>
          </a:p>
        </p:txBody>
      </p:sp>
      <p:sp>
        <p:nvSpPr>
          <p:cNvPr id="25" name="Стрелка: вверх 24">
            <a:extLst>
              <a:ext uri="{FF2B5EF4-FFF2-40B4-BE49-F238E27FC236}">
                <a16:creationId xmlns="" xmlns:a16="http://schemas.microsoft.com/office/drawing/2014/main" id="{D763EC49-6895-4C7C-A03D-7C601F95E590}"/>
              </a:ext>
            </a:extLst>
          </p:cNvPr>
          <p:cNvSpPr/>
          <p:nvPr/>
        </p:nvSpPr>
        <p:spPr>
          <a:xfrm>
            <a:off x="5917360" y="3419076"/>
            <a:ext cx="1606968" cy="2724568"/>
          </a:xfrm>
          <a:prstGeom prst="upArrow">
            <a:avLst/>
          </a:prstGeom>
          <a:noFill/>
          <a:ln>
            <a:solidFill>
              <a:srgbClr val="006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D771111A-D6DA-496F-A19F-33E3C2E5FADA}"/>
              </a:ext>
            </a:extLst>
          </p:cNvPr>
          <p:cNvSpPr txBox="1"/>
          <p:nvPr/>
        </p:nvSpPr>
        <p:spPr>
          <a:xfrm rot="16200000">
            <a:off x="5519112" y="4655630"/>
            <a:ext cx="240041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 от оказания </a:t>
            </a:r>
          </a:p>
          <a:p>
            <a:pPr algn="ctr" eaLnBrk="1" hangingPunct="1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платных услуг</a:t>
            </a:r>
          </a:p>
        </p:txBody>
      </p:sp>
      <p:sp>
        <p:nvSpPr>
          <p:cNvPr id="28" name="Стрелка: вверх 27">
            <a:extLst>
              <a:ext uri="{FF2B5EF4-FFF2-40B4-BE49-F238E27FC236}">
                <a16:creationId xmlns="" xmlns:a16="http://schemas.microsoft.com/office/drawing/2014/main" id="{2637A007-69C0-4D0E-BB22-4BB3464A3E69}"/>
              </a:ext>
            </a:extLst>
          </p:cNvPr>
          <p:cNvSpPr/>
          <p:nvPr/>
        </p:nvSpPr>
        <p:spPr>
          <a:xfrm>
            <a:off x="7113200" y="3419075"/>
            <a:ext cx="1602204" cy="2724570"/>
          </a:xfrm>
          <a:prstGeom prst="upArrow">
            <a:avLst/>
          </a:prstGeom>
          <a:noFill/>
          <a:ln>
            <a:solidFill>
              <a:srgbClr val="006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DA288083-F63B-4026-BBD8-4ADB17C383EF}"/>
              </a:ext>
            </a:extLst>
          </p:cNvPr>
          <p:cNvSpPr txBox="1"/>
          <p:nvPr/>
        </p:nvSpPr>
        <p:spPr>
          <a:xfrm rot="16200000">
            <a:off x="6689751" y="4668835"/>
            <a:ext cx="243138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Штрафы, санкции, </a:t>
            </a:r>
            <a:endParaRPr lang="ru-RU" sz="14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возмещение </a:t>
            </a: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ущерба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B13BC4CB-AF12-41DC-AAAA-59AEC273B5E1}"/>
              </a:ext>
            </a:extLst>
          </p:cNvPr>
          <p:cNvSpPr txBox="1"/>
          <p:nvPr/>
        </p:nvSpPr>
        <p:spPr>
          <a:xfrm rot="16200000">
            <a:off x="4312628" y="4547909"/>
            <a:ext cx="240041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Доходы, получаемые в виде арендной платы за земельные участки</a:t>
            </a:r>
          </a:p>
        </p:txBody>
      </p:sp>
      <p:sp>
        <p:nvSpPr>
          <p:cNvPr id="15" name="Стрелка: вверх 27">
            <a:extLst>
              <a:ext uri="{FF2B5EF4-FFF2-40B4-BE49-F238E27FC236}">
                <a16:creationId xmlns="" xmlns:a16="http://schemas.microsoft.com/office/drawing/2014/main" id="{2637A007-69C0-4D0E-BB22-4BB3464A3E69}"/>
              </a:ext>
            </a:extLst>
          </p:cNvPr>
          <p:cNvSpPr/>
          <p:nvPr/>
        </p:nvSpPr>
        <p:spPr>
          <a:xfrm>
            <a:off x="4714876" y="3419074"/>
            <a:ext cx="1602204" cy="2724570"/>
          </a:xfrm>
          <a:prstGeom prst="upArrow">
            <a:avLst/>
          </a:prstGeom>
          <a:noFill/>
          <a:ln>
            <a:solidFill>
              <a:srgbClr val="006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="" xmlns:p14="http://schemas.microsoft.com/office/powerpoint/2010/main" val="3020760881"/>
              </p:ext>
            </p:extLst>
          </p:nvPr>
        </p:nvGraphicFramePr>
        <p:xfrm>
          <a:off x="251520" y="958081"/>
          <a:ext cx="842493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TextBox 1"/>
          <p:cNvSpPr txBox="1"/>
          <p:nvPr/>
        </p:nvSpPr>
        <p:spPr>
          <a:xfrm>
            <a:off x="1857356" y="3000372"/>
            <a:ext cx="2286016" cy="1447810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60,9 </a:t>
            </a:r>
            <a:r>
              <a:rPr lang="ru-RU" sz="3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</a:p>
        </p:txBody>
      </p:sp>
      <p:sp>
        <p:nvSpPr>
          <p:cNvPr id="23" name="TextBox 1"/>
          <p:cNvSpPr txBox="1"/>
          <p:nvPr/>
        </p:nvSpPr>
        <p:spPr>
          <a:xfrm>
            <a:off x="4000496" y="2189594"/>
            <a:ext cx="1143008" cy="64294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1,5</a:t>
            </a:r>
          </a:p>
          <a:p>
            <a:pPr algn="ctr"/>
            <a:r>
              <a:rPr lang="ru-RU" sz="12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2,5 % </a:t>
            </a:r>
          </a:p>
          <a:p>
            <a:pPr algn="ctr"/>
            <a:endParaRPr lang="ru-RU" sz="1300" b="1" dirty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4378778" y="2560600"/>
            <a:ext cx="1143008" cy="64294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1,2</a:t>
            </a:r>
          </a:p>
          <a:p>
            <a:pPr algn="ctr"/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2,0 </a:t>
            </a:r>
            <a:r>
              <a:rPr lang="ru-RU" sz="12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% </a:t>
            </a:r>
          </a:p>
          <a:p>
            <a:pPr algn="ctr"/>
            <a:endParaRPr lang="ru-RU" sz="1300" b="1" dirty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908712" y="4365104"/>
            <a:ext cx="1143008" cy="64294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49,1</a:t>
            </a:r>
          </a:p>
          <a:p>
            <a:pPr algn="ctr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80,6 % </a:t>
            </a:r>
          </a:p>
          <a:p>
            <a:pPr algn="ctr"/>
            <a:endParaRPr lang="ru-RU" sz="1300" b="1" dirty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1"/>
          <p:cNvSpPr txBox="1"/>
          <p:nvPr/>
        </p:nvSpPr>
        <p:spPr>
          <a:xfrm>
            <a:off x="2123728" y="1437869"/>
            <a:ext cx="1143008" cy="64294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1,3</a:t>
            </a:r>
          </a:p>
          <a:p>
            <a:pPr algn="ctr"/>
            <a:r>
              <a:rPr lang="ru-RU" sz="12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2,1 %</a:t>
            </a:r>
            <a:r>
              <a:rPr lang="ru-RU" sz="1200" b="1" dirty="0">
                <a:solidFill>
                  <a:srgbClr val="E7DEC9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1300" b="1" dirty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44D2461B-C1DC-491A-826C-96854A4E1C2E}"/>
              </a:ext>
            </a:extLst>
          </p:cNvPr>
          <p:cNvSpPr txBox="1"/>
          <p:nvPr/>
        </p:nvSpPr>
        <p:spPr>
          <a:xfrm>
            <a:off x="179512" y="188640"/>
            <a:ext cx="871296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ОБЪЕМ И СТРУКТУРА НЕНАЛОГОВЫХ ДОХОДОВ </a:t>
            </a:r>
          </a:p>
          <a:p>
            <a:pPr algn="ctr" eaLnBrk="1" hangingPunct="1">
              <a:defRPr/>
            </a:pP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2022 ГОДУ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7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29875837"/>
              </p:ext>
            </p:extLst>
          </p:nvPr>
        </p:nvGraphicFramePr>
        <p:xfrm>
          <a:off x="494334" y="1628800"/>
          <a:ext cx="4365698" cy="427604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7734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846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год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61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37,3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34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140,5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122,4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136,3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51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 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310,0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299,4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296,5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14670">
                <a:tc>
                  <a:txBody>
                    <a:bodyPr/>
                    <a:lstStyle/>
                    <a:p>
                      <a:pPr marL="12700" indent="-12700"/>
                      <a:r>
                        <a:rPr kumimoji="0" lang="ru-RU" sz="1400" b="1" kern="1200" baseline="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Межбюджетные трансферты из бюджетов поселений </a:t>
                      </a:r>
                      <a:endParaRPr lang="ru-RU" sz="1400" b="1" baseline="0" dirty="0">
                        <a:solidFill>
                          <a:schemeClr val="bg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85551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</a:t>
                      </a:r>
                      <a:r>
                        <a:rPr lang="ru-RU" sz="1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межбюджетные трансферты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18,5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17,5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17,5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528392" y="1214422"/>
            <a:ext cx="161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76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 рублей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12620E0-CB8A-4787-8987-BE88D719270F}"/>
              </a:ext>
            </a:extLst>
          </p:cNvPr>
          <p:cNvSpPr txBox="1"/>
          <p:nvPr/>
        </p:nvSpPr>
        <p:spPr>
          <a:xfrm>
            <a:off x="251520" y="188640"/>
            <a:ext cx="842493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ОБЪЕМ И СТРУКТУРА </a:t>
            </a:r>
            <a:endParaRPr lang="ru-RU" sz="24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БЕЗВОЗМЕЗДНЫХ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ПОСТУПЛЕНИЙ</a:t>
            </a:r>
          </a:p>
        </p:txBody>
      </p:sp>
      <p:sp>
        <p:nvSpPr>
          <p:cNvPr id="23" name="Овал 22">
            <a:extLst>
              <a:ext uri="{FF2B5EF4-FFF2-40B4-BE49-F238E27FC236}">
                <a16:creationId xmlns="" xmlns:a16="http://schemas.microsoft.com/office/drawing/2014/main" id="{3A475A76-63FB-4AFA-8715-89659DB2FD19}"/>
              </a:ext>
            </a:extLst>
          </p:cNvPr>
          <p:cNvSpPr/>
          <p:nvPr/>
        </p:nvSpPr>
        <p:spPr>
          <a:xfrm>
            <a:off x="5429256" y="1071622"/>
            <a:ext cx="2714568" cy="2714568"/>
          </a:xfrm>
          <a:prstGeom prst="ellipse">
            <a:avLst/>
          </a:prstGeom>
          <a:solidFill>
            <a:schemeClr val="accent6">
              <a:lumMod val="90000"/>
            </a:schemeClr>
          </a:solidFill>
          <a:ln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–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 добровольные и безвозвратные поступления от граждан, организаций, </a:t>
            </a:r>
          </a:p>
          <a:p>
            <a:pPr algn="ctr" eaLnBrk="1" hangingPunct="1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других бюджетов.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2EA8A482-BC40-427C-AC6C-25B9F2394F02}"/>
              </a:ext>
            </a:extLst>
          </p:cNvPr>
          <p:cNvSpPr txBox="1"/>
          <p:nvPr/>
        </p:nvSpPr>
        <p:spPr>
          <a:xfrm>
            <a:off x="5076056" y="6120490"/>
            <a:ext cx="338437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ДОХОДЫ, ПОСТУПАЮЩИЕ </a:t>
            </a:r>
          </a:p>
          <a:p>
            <a:pPr algn="ctr" eaLnBrk="1" hangingPunct="1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ГРАЖДАН</a:t>
            </a:r>
          </a:p>
        </p:txBody>
      </p:sp>
      <p:sp>
        <p:nvSpPr>
          <p:cNvPr id="3" name="Стрелка: вверх 2">
            <a:extLst>
              <a:ext uri="{FF2B5EF4-FFF2-40B4-BE49-F238E27FC236}">
                <a16:creationId xmlns="" xmlns:a16="http://schemas.microsoft.com/office/drawing/2014/main" id="{0FD18D05-8BD6-4811-8A53-CB158BEA5348}"/>
              </a:ext>
            </a:extLst>
          </p:cNvPr>
          <p:cNvSpPr/>
          <p:nvPr/>
        </p:nvSpPr>
        <p:spPr>
          <a:xfrm>
            <a:off x="5868144" y="3912536"/>
            <a:ext cx="1875481" cy="2088232"/>
          </a:xfrm>
          <a:prstGeom prst="upArrow">
            <a:avLst/>
          </a:prstGeom>
          <a:noFill/>
          <a:ln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F790004D-ED23-4D52-9221-F71A3D1682DA}"/>
              </a:ext>
            </a:extLst>
          </p:cNvPr>
          <p:cNvSpPr txBox="1"/>
          <p:nvPr/>
        </p:nvSpPr>
        <p:spPr>
          <a:xfrm rot="16200000">
            <a:off x="5917075" y="4753555"/>
            <a:ext cx="175576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от физических лиц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="" xmlns:p14="http://schemas.microsoft.com/office/powerpoint/2010/main" val="322120563"/>
              </p:ext>
            </p:extLst>
          </p:nvPr>
        </p:nvGraphicFramePr>
        <p:xfrm>
          <a:off x="500034" y="928670"/>
          <a:ext cx="8143932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TextBox 1"/>
          <p:cNvSpPr txBox="1"/>
          <p:nvPr/>
        </p:nvSpPr>
        <p:spPr>
          <a:xfrm>
            <a:off x="2000232" y="3052760"/>
            <a:ext cx="2286016" cy="1447810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531,9 </a:t>
            </a:r>
            <a:r>
              <a:rPr lang="ru-RU" sz="3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</a:p>
        </p:txBody>
      </p:sp>
      <p:sp>
        <p:nvSpPr>
          <p:cNvPr id="23" name="TextBox 1"/>
          <p:cNvSpPr txBox="1"/>
          <p:nvPr/>
        </p:nvSpPr>
        <p:spPr>
          <a:xfrm>
            <a:off x="4500562" y="3071810"/>
            <a:ext cx="1143008" cy="64294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140,5</a:t>
            </a:r>
            <a:endParaRPr lang="ru-RU" sz="18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26,4 % </a:t>
            </a:r>
            <a:endParaRPr lang="ru-RU" sz="18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300" b="1" dirty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1071538" y="4572008"/>
            <a:ext cx="1143008" cy="64294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310,0</a:t>
            </a:r>
            <a:endParaRPr lang="ru-RU" sz="1800" b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58,3 </a:t>
            </a:r>
            <a:r>
              <a:rPr lang="ru-RU" sz="1800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% </a:t>
            </a:r>
          </a:p>
          <a:p>
            <a:pPr algn="ctr"/>
            <a:endParaRPr lang="ru-RU" sz="1300" b="1" dirty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1714480" y="1567528"/>
            <a:ext cx="1143008" cy="64294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3,9</a:t>
            </a:r>
          </a:p>
          <a:p>
            <a:pPr algn="ctr"/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0,7 </a:t>
            </a:r>
            <a:r>
              <a:rPr lang="ru-RU" sz="12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sz="1200" b="1" dirty="0">
                <a:solidFill>
                  <a:srgbClr val="E7DEC9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1300" b="1" dirty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1"/>
          <p:cNvSpPr txBox="1"/>
          <p:nvPr/>
        </p:nvSpPr>
        <p:spPr>
          <a:xfrm>
            <a:off x="2285984" y="1428736"/>
            <a:ext cx="1143008" cy="64294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18,5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3,5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1300" b="1" dirty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F405EC2D-FEB7-44AE-9DAE-EBB0E187FD98}"/>
              </a:ext>
            </a:extLst>
          </p:cNvPr>
          <p:cNvSpPr txBox="1"/>
          <p:nvPr/>
        </p:nvSpPr>
        <p:spPr>
          <a:xfrm>
            <a:off x="251520" y="154318"/>
            <a:ext cx="84969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ОБЪЕМ И СТРУКТУРА БЕЗВОЗМЕЗДНЫХ ПОСТУПЛЕНИЙ В 2022 ГОДУ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Box 2"/>
          <p:cNvSpPr txBox="1">
            <a:spLocks noChangeArrowheads="1"/>
          </p:cNvSpPr>
          <p:nvPr/>
        </p:nvSpPr>
        <p:spPr bwMode="auto">
          <a:xfrm>
            <a:off x="7164288" y="580678"/>
            <a:ext cx="17605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 рублей</a:t>
            </a:r>
          </a:p>
        </p:txBody>
      </p:sp>
      <p:graphicFrame>
        <p:nvGraphicFramePr>
          <p:cNvPr id="33" name="Group 71">
            <a:extLst>
              <a:ext uri="{FF2B5EF4-FFF2-40B4-BE49-F238E27FC236}">
                <a16:creationId xmlns="" xmlns:a16="http://schemas.microsoft.com/office/drawing/2014/main" id="{46D28142-274B-405C-B89E-8D22090476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48367861"/>
              </p:ext>
            </p:extLst>
          </p:nvPr>
        </p:nvGraphicFramePr>
        <p:xfrm>
          <a:off x="323528" y="1031032"/>
          <a:ext cx="8463317" cy="554124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2194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739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7398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7398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73983">
                  <a:extLst>
                    <a:ext uri="{9D8B030D-6E8A-4147-A177-3AD203B41FA5}">
                      <a16:colId xmlns="" xmlns:a16="http://schemas.microsoft.com/office/drawing/2014/main" val="1897999769"/>
                    </a:ext>
                  </a:extLst>
                </a:gridCol>
                <a:gridCol w="873983">
                  <a:extLst>
                    <a:ext uri="{9D8B030D-6E8A-4147-A177-3AD203B41FA5}">
                      <a16:colId xmlns="" xmlns:a16="http://schemas.microsoft.com/office/drawing/2014/main" val="301936044"/>
                    </a:ext>
                  </a:extLst>
                </a:gridCol>
                <a:gridCol w="873983">
                  <a:extLst>
                    <a:ext uri="{9D8B030D-6E8A-4147-A177-3AD203B41FA5}">
                      <a16:colId xmlns="" xmlns:a16="http://schemas.microsoft.com/office/drawing/2014/main" val="2147849445"/>
                    </a:ext>
                  </a:extLst>
                </a:gridCol>
              </a:tblGrid>
              <a:tr h="7336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B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B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Удельный вес в общем объеме расходов, %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B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год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B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Удельный вес в общем объеме расходов, %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B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B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Удельный вес в общем объеме расходов, %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B5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42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58,1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57,7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64,1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8,1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80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3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B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27,7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B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B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24,4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B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B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24,3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B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B5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4327">
                <a:tc>
                  <a:txBody>
                    <a:bodyPr/>
                    <a:lstStyle/>
                    <a:p>
                      <a:r>
                        <a:rPr kumimoji="0" lang="ru-RU" sz="1400" b="1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4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556,9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67,9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534,5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69,1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549,1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69,6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0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9232">
                <a:tc>
                  <a:txBody>
                    <a:bodyPr/>
                    <a:lstStyle/>
                    <a:p>
                      <a:r>
                        <a:rPr kumimoji="0" lang="ru-RU" sz="1400" b="1" kern="1200" baseline="0" dirty="0">
                          <a:solidFill>
                            <a:srgbClr val="07111D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Культура и кинематография</a:t>
                      </a:r>
                      <a:endParaRPr lang="ru-RU" sz="1400" b="1" baseline="0" dirty="0">
                        <a:solidFill>
                          <a:srgbClr val="07111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78,1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9,5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66,8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8,6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64,3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8,2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91155406"/>
                  </a:ext>
                </a:extLst>
              </a:tr>
              <a:tr h="411875">
                <a:tc>
                  <a:txBody>
                    <a:bodyPr/>
                    <a:lstStyle/>
                    <a:p>
                      <a:r>
                        <a:rPr kumimoji="0"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B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B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B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39,1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B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B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36,2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B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B5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64692034"/>
                  </a:ext>
                </a:extLst>
              </a:tr>
              <a:tr h="452135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26,3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21,9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20,5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0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14965306"/>
                  </a:ext>
                </a:extLst>
              </a:tr>
              <a:tr h="602847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rgbClr val="07111D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Обслуживание государственного (муниципального) долга</a:t>
                      </a:r>
                      <a:endParaRPr lang="ru-RU" sz="1400" b="1" dirty="0">
                        <a:solidFill>
                          <a:srgbClr val="07111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9,2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10,3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10,9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07831812"/>
                  </a:ext>
                </a:extLst>
              </a:tr>
              <a:tr h="828915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Межбюджетные трансферты общего характера бюджетам бюджетной системы Российской Федерации 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B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19,2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B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B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17,4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B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B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18,1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B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7B5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55696805"/>
                  </a:ext>
                </a:extLst>
              </a:tr>
              <a:tr h="381945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820,1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773,6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788,8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0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9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0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57105214"/>
                  </a:ext>
                </a:extLst>
              </a:tr>
            </a:tbl>
          </a:graphicData>
        </a:graphic>
      </p:graphicFrame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59CD554F-998D-429F-A1B0-B23DE582633F}"/>
              </a:ext>
            </a:extLst>
          </p:cNvPr>
          <p:cNvSpPr txBox="1"/>
          <p:nvPr/>
        </p:nvSpPr>
        <p:spPr>
          <a:xfrm>
            <a:off x="323528" y="188640"/>
            <a:ext cx="849694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22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ОБЪЕМ РАСХОДОВ </a:t>
            </a: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ОМУТНИНСКОГО </a:t>
            </a:r>
            <a:r>
              <a:rPr lang="ru-RU" sz="22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РАЙОНА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0724EA46-9D61-4F98-8AE9-12E895BC3D79}"/>
              </a:ext>
            </a:extLst>
          </p:cNvPr>
          <p:cNvSpPr txBox="1"/>
          <p:nvPr/>
        </p:nvSpPr>
        <p:spPr>
          <a:xfrm>
            <a:off x="323528" y="179348"/>
            <a:ext cx="835292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 ОМУТНИНСКОГО РАЙОНА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68BC107D-DF78-4D32-97E8-7E579619EDDE}"/>
              </a:ext>
            </a:extLst>
          </p:cNvPr>
          <p:cNvSpPr/>
          <p:nvPr/>
        </p:nvSpPr>
        <p:spPr>
          <a:xfrm>
            <a:off x="713778" y="689276"/>
            <a:ext cx="4358288" cy="795508"/>
          </a:xfrm>
          <a:prstGeom prst="rect">
            <a:avLst/>
          </a:prstGeom>
          <a:solidFill>
            <a:schemeClr val="accent6"/>
          </a:solidFill>
          <a:ln w="25400">
            <a:solidFill>
              <a:srgbClr val="007696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16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Управление муниципальным имуществом и земельными ресурсами на территории Омутнинского района Кировской области</a:t>
            </a:r>
          </a:p>
        </p:txBody>
      </p:sp>
      <p:sp>
        <p:nvSpPr>
          <p:cNvPr id="15" name="Стрелка вправо 24">
            <a:extLst>
              <a:ext uri="{FF2B5EF4-FFF2-40B4-BE49-F238E27FC236}">
                <a16:creationId xmlns="" xmlns:a16="http://schemas.microsoft.com/office/drawing/2014/main" id="{CA767A0C-5B1D-4E5A-ABBC-9CD284C74E07}"/>
              </a:ext>
            </a:extLst>
          </p:cNvPr>
          <p:cNvSpPr/>
          <p:nvPr/>
        </p:nvSpPr>
        <p:spPr>
          <a:xfrm>
            <a:off x="256080" y="857232"/>
            <a:ext cx="571504" cy="428628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F4A34976-71A9-465D-9541-EF2C4033D0FC}"/>
              </a:ext>
            </a:extLst>
          </p:cNvPr>
          <p:cNvSpPr/>
          <p:nvPr/>
        </p:nvSpPr>
        <p:spPr>
          <a:xfrm>
            <a:off x="716954" y="1632220"/>
            <a:ext cx="4355112" cy="5760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rgbClr val="007696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образования Омутнинского района Кировской области</a:t>
            </a:r>
          </a:p>
        </p:txBody>
      </p:sp>
      <p:sp>
        <p:nvSpPr>
          <p:cNvPr id="19" name="Стрелка вправо 24">
            <a:extLst>
              <a:ext uri="{FF2B5EF4-FFF2-40B4-BE49-F238E27FC236}">
                <a16:creationId xmlns="" xmlns:a16="http://schemas.microsoft.com/office/drawing/2014/main" id="{35A407F3-BBDC-4D63-BEEE-16C666B4A79A}"/>
              </a:ext>
            </a:extLst>
          </p:cNvPr>
          <p:cNvSpPr/>
          <p:nvPr/>
        </p:nvSpPr>
        <p:spPr>
          <a:xfrm>
            <a:off x="251520" y="1704228"/>
            <a:ext cx="571504" cy="428628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69E00B3B-4ABB-4CD8-9AAF-DAFC0B9802FF}"/>
              </a:ext>
            </a:extLst>
          </p:cNvPr>
          <p:cNvSpPr/>
          <p:nvPr/>
        </p:nvSpPr>
        <p:spPr>
          <a:xfrm>
            <a:off x="718542" y="2348883"/>
            <a:ext cx="4353524" cy="576061"/>
          </a:xfrm>
          <a:prstGeom prst="rect">
            <a:avLst/>
          </a:prstGeom>
          <a:solidFill>
            <a:schemeClr val="bg1"/>
          </a:solidFill>
          <a:ln w="25400">
            <a:solidFill>
              <a:srgbClr val="007696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Развитие культуры Омутнинского района Кировской области</a:t>
            </a:r>
          </a:p>
        </p:txBody>
      </p:sp>
      <p:sp>
        <p:nvSpPr>
          <p:cNvPr id="21" name="Стрелка вправо 24">
            <a:extLst>
              <a:ext uri="{FF2B5EF4-FFF2-40B4-BE49-F238E27FC236}">
                <a16:creationId xmlns="" xmlns:a16="http://schemas.microsoft.com/office/drawing/2014/main" id="{52BC6EE6-C3CD-4341-87F0-366F2ED6CF7E}"/>
              </a:ext>
            </a:extLst>
          </p:cNvPr>
          <p:cNvSpPr/>
          <p:nvPr/>
        </p:nvSpPr>
        <p:spPr>
          <a:xfrm>
            <a:off x="251520" y="2424308"/>
            <a:ext cx="571504" cy="428628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27659F6C-6FF6-43CB-8C62-58E6A7D43724}"/>
              </a:ext>
            </a:extLst>
          </p:cNvPr>
          <p:cNvSpPr/>
          <p:nvPr/>
        </p:nvSpPr>
        <p:spPr>
          <a:xfrm>
            <a:off x="718542" y="3068957"/>
            <a:ext cx="4353524" cy="864099"/>
          </a:xfrm>
          <a:prstGeom prst="rect">
            <a:avLst/>
          </a:prstGeom>
          <a:solidFill>
            <a:schemeClr val="accent6"/>
          </a:solidFill>
          <a:ln w="25400">
            <a:solidFill>
              <a:srgbClr val="007696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16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физической культуры и спорта, реализация молодежной политики Омутнинского района Кировской области</a:t>
            </a:r>
          </a:p>
        </p:txBody>
      </p:sp>
      <p:sp>
        <p:nvSpPr>
          <p:cNvPr id="23" name="Стрелка вправо 24">
            <a:extLst>
              <a:ext uri="{FF2B5EF4-FFF2-40B4-BE49-F238E27FC236}">
                <a16:creationId xmlns="" xmlns:a16="http://schemas.microsoft.com/office/drawing/2014/main" id="{BE4E3ED5-F76F-4160-A568-090A8C084ED1}"/>
              </a:ext>
            </a:extLst>
          </p:cNvPr>
          <p:cNvSpPr/>
          <p:nvPr/>
        </p:nvSpPr>
        <p:spPr>
          <a:xfrm>
            <a:off x="251520" y="3286124"/>
            <a:ext cx="571504" cy="428628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3779ABA4-963F-4BF5-B733-5841F9071F64}"/>
              </a:ext>
            </a:extLst>
          </p:cNvPr>
          <p:cNvSpPr/>
          <p:nvPr/>
        </p:nvSpPr>
        <p:spPr>
          <a:xfrm>
            <a:off x="718542" y="4077075"/>
            <a:ext cx="4353524" cy="86409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rgbClr val="007696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Управление муниципальными финансами и регулирование межбюджетных отношений в Омутнинском районе Кировской области</a:t>
            </a:r>
          </a:p>
        </p:txBody>
      </p:sp>
      <p:sp>
        <p:nvSpPr>
          <p:cNvPr id="25" name="Стрелка вправо 24">
            <a:extLst>
              <a:ext uri="{FF2B5EF4-FFF2-40B4-BE49-F238E27FC236}">
                <a16:creationId xmlns="" xmlns:a16="http://schemas.microsoft.com/office/drawing/2014/main" id="{881F1A34-F922-43BE-9BE1-0983E33D9FB9}"/>
              </a:ext>
            </a:extLst>
          </p:cNvPr>
          <p:cNvSpPr/>
          <p:nvPr/>
        </p:nvSpPr>
        <p:spPr>
          <a:xfrm>
            <a:off x="246719" y="4286256"/>
            <a:ext cx="571504" cy="428628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EF11BD21-4C64-4651-9183-AA5494879BE1}"/>
              </a:ext>
            </a:extLst>
          </p:cNvPr>
          <p:cNvSpPr/>
          <p:nvPr/>
        </p:nvSpPr>
        <p:spPr>
          <a:xfrm>
            <a:off x="720130" y="5085186"/>
            <a:ext cx="4351936" cy="576062"/>
          </a:xfrm>
          <a:prstGeom prst="rect">
            <a:avLst/>
          </a:prstGeom>
          <a:solidFill>
            <a:schemeClr val="bg1"/>
          </a:solidFill>
          <a:ln w="25400">
            <a:solidFill>
              <a:srgbClr val="007696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Развитие муниципального управления Омутнинского района Кировской области</a:t>
            </a:r>
          </a:p>
        </p:txBody>
      </p:sp>
      <p:sp>
        <p:nvSpPr>
          <p:cNvPr id="27" name="Стрелка вправо 24">
            <a:extLst>
              <a:ext uri="{FF2B5EF4-FFF2-40B4-BE49-F238E27FC236}">
                <a16:creationId xmlns="" xmlns:a16="http://schemas.microsoft.com/office/drawing/2014/main" id="{674E82EC-ABE1-48EA-A989-A7FDBBA14C69}"/>
              </a:ext>
            </a:extLst>
          </p:cNvPr>
          <p:cNvSpPr/>
          <p:nvPr/>
        </p:nvSpPr>
        <p:spPr>
          <a:xfrm>
            <a:off x="246719" y="5160612"/>
            <a:ext cx="571504" cy="428628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2ACAE9C7-7C08-4107-B122-9D20066514A6}"/>
              </a:ext>
            </a:extLst>
          </p:cNvPr>
          <p:cNvSpPr/>
          <p:nvPr/>
        </p:nvSpPr>
        <p:spPr>
          <a:xfrm>
            <a:off x="713778" y="5805267"/>
            <a:ext cx="4358288" cy="864093"/>
          </a:xfrm>
          <a:prstGeom prst="rect">
            <a:avLst/>
          </a:prstGeom>
          <a:solidFill>
            <a:schemeClr val="accent6"/>
          </a:solidFill>
          <a:ln w="25400">
            <a:solidFill>
              <a:srgbClr val="007696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16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Профилактика правонарушений и преступлений, противодействие экстремизму и терроризму в Омутнинском районе</a:t>
            </a:r>
          </a:p>
        </p:txBody>
      </p:sp>
      <p:sp>
        <p:nvSpPr>
          <p:cNvPr id="29" name="Стрелка вправо 24">
            <a:extLst>
              <a:ext uri="{FF2B5EF4-FFF2-40B4-BE49-F238E27FC236}">
                <a16:creationId xmlns="" xmlns:a16="http://schemas.microsoft.com/office/drawing/2014/main" id="{83702942-DAC5-44A6-9AF5-1976006CA665}"/>
              </a:ext>
            </a:extLst>
          </p:cNvPr>
          <p:cNvSpPr/>
          <p:nvPr/>
        </p:nvSpPr>
        <p:spPr>
          <a:xfrm>
            <a:off x="251520" y="6024708"/>
            <a:ext cx="571504" cy="428628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виток: вертикальный 3">
            <a:extLst>
              <a:ext uri="{FF2B5EF4-FFF2-40B4-BE49-F238E27FC236}">
                <a16:creationId xmlns="" xmlns:a16="http://schemas.microsoft.com/office/drawing/2014/main" id="{E2BF160C-FD74-40EC-A7CE-FE25C3994B4E}"/>
              </a:ext>
            </a:extLst>
          </p:cNvPr>
          <p:cNvSpPr/>
          <p:nvPr/>
        </p:nvSpPr>
        <p:spPr>
          <a:xfrm>
            <a:off x="5429256" y="1357299"/>
            <a:ext cx="3357586" cy="4000528"/>
          </a:xfrm>
          <a:prstGeom prst="verticalScrol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– </a:t>
            </a:r>
          </a:p>
          <a:p>
            <a:pPr algn="ctr"/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 стратегического планирования, </a:t>
            </a:r>
            <a:endParaRPr lang="ru-RU" sz="16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содержащий 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комплекс мероприятий, </a:t>
            </a:r>
            <a:endParaRPr lang="ru-RU" sz="16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обеспечивающих 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наиболее эффективное  достижение целей социально-экономического развития района.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9" descr="W:\!Бузмаков\!\Бюджет для граждан\Coat_of_Arms_of_Omutninsky_rayon_(Kirov_oblast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14290"/>
            <a:ext cx="792162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808698" y="1385312"/>
            <a:ext cx="7406640" cy="4720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small" spc="0" normalizeH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Уважаемые жители Омутнинского района</a:t>
            </a:r>
            <a:r>
              <a:rPr kumimoji="0" lang="en-US" sz="2400" b="1" i="0" u="none" strike="noStrike" kern="1200" cap="small" spc="0" normalizeH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!</a:t>
            </a:r>
            <a:endParaRPr kumimoji="0" lang="ru-RU" sz="2400" b="1" i="0" u="none" strike="noStrike" kern="1200" cap="small" spc="0" normalizeH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642910" y="2071678"/>
            <a:ext cx="7929618" cy="3429024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1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19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</a:p>
          <a:p>
            <a:pPr marL="0" lvl="1" indent="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72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7200" dirty="0" smtClean="0">
                <a:solidFill>
                  <a:srgbClr val="07111D"/>
                </a:solidFill>
                <a:latin typeface="Times New Roman" pitchFamily="18" charset="0"/>
                <a:cs typeface="Times New Roman" pitchFamily="18" charset="0"/>
              </a:rPr>
              <a:t>В целях реализации принципа прозрачности бюджетной системы Российской Федерации и обеспечения полного и доступного информирования граждан о бюджете муниципального образования, финансовым управлением Омутнинского района подготовлен «Бюджет для граждан». Эта информация позволит каждому жителю самостоятельно разобраться в том, каким образом расходуются поступающие в бюджет денежные средства, какие задачи решаются при помощи этих средств. Надеемся, что представленный информационный материал повысит уровень заинтересованности граждан в ознакомлении с основными параметрами бюджета Омутнинского муниципального района Кировской области на 2022 год и на плановый период 20</a:t>
            </a:r>
            <a:r>
              <a:rPr lang="en-US" sz="7200" dirty="0" smtClean="0">
                <a:solidFill>
                  <a:srgbClr val="07111D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7200" dirty="0" smtClean="0">
                <a:solidFill>
                  <a:srgbClr val="07111D"/>
                </a:solidFill>
                <a:latin typeface="Times New Roman" pitchFamily="18" charset="0"/>
                <a:cs typeface="Times New Roman" pitchFamily="18" charset="0"/>
              </a:rPr>
              <a:t>3 и 20</a:t>
            </a:r>
            <a:r>
              <a:rPr lang="en-US" sz="7200" dirty="0" smtClean="0">
                <a:solidFill>
                  <a:srgbClr val="07111D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7200" dirty="0" smtClean="0">
                <a:solidFill>
                  <a:srgbClr val="07111D"/>
                </a:solidFill>
                <a:latin typeface="Times New Roman" pitchFamily="18" charset="0"/>
                <a:cs typeface="Times New Roman" pitchFamily="18" charset="0"/>
              </a:rPr>
              <a:t>4 годов.</a:t>
            </a:r>
          </a:p>
          <a:p>
            <a:pPr marL="0" lvl="1" indent="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7200" dirty="0" smtClean="0">
                <a:solidFill>
                  <a:srgbClr val="07111D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lvl="1" indent="-457200" algn="just" defTabSz="5400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ru-RU" sz="72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57884" y="5286388"/>
            <a:ext cx="26432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-27432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Начальник </a:t>
            </a:r>
          </a:p>
          <a:p>
            <a:pPr lvl="0" indent="-27432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финансового управления</a:t>
            </a:r>
          </a:p>
          <a:p>
            <a:pPr lvl="0" indent="-27432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Омутнинского района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-27432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Перминова Т.Ю.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="" xmlns:p14="http://schemas.microsoft.com/office/powerpoint/2010/main" val="1741429858"/>
              </p:ext>
            </p:extLst>
          </p:nvPr>
        </p:nvGraphicFramePr>
        <p:xfrm>
          <a:off x="285720" y="1071546"/>
          <a:ext cx="8572560" cy="5640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1857356" y="2981322"/>
            <a:ext cx="2286016" cy="1447810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820,1 </a:t>
            </a:r>
            <a:r>
              <a:rPr lang="ru-RU" sz="3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1571604" y="1942569"/>
            <a:ext cx="1153232" cy="70061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40,3</a:t>
            </a:r>
          </a:p>
          <a:p>
            <a:pPr algn="ctr"/>
            <a:r>
              <a:rPr lang="ru-RU" sz="120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4,9 </a:t>
            </a:r>
            <a:r>
              <a:rPr lang="ru-RU" sz="1200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% </a:t>
            </a:r>
          </a:p>
          <a:p>
            <a:pPr algn="ctr"/>
            <a:endParaRPr lang="ru-RU" sz="1300" b="1" dirty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714348" y="3357562"/>
            <a:ext cx="1153232" cy="70061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108,0</a:t>
            </a:r>
            <a:endParaRPr lang="ru-RU" sz="1200" b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13,2 </a:t>
            </a:r>
            <a:r>
              <a:rPr lang="ru-RU" sz="1200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% </a:t>
            </a:r>
          </a:p>
          <a:p>
            <a:pPr algn="ctr"/>
            <a:endParaRPr lang="ru-RU" sz="1300" b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918438" y="2656949"/>
            <a:ext cx="1153232" cy="70061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29,0</a:t>
            </a:r>
            <a:endParaRPr lang="ru-RU" sz="12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3,5 </a:t>
            </a:r>
            <a:r>
              <a:rPr lang="ru-RU" sz="12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% </a:t>
            </a:r>
          </a:p>
          <a:p>
            <a:pPr algn="ctr"/>
            <a:endParaRPr lang="ru-RU" sz="1300" b="1" dirty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1061314" y="2156883"/>
            <a:ext cx="1153232" cy="70061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36,9</a:t>
            </a:r>
            <a:endParaRPr lang="ru-RU" sz="12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4,5 % </a:t>
            </a:r>
            <a:endParaRPr lang="ru-RU" sz="12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300" b="1" dirty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2490074" y="1585379"/>
            <a:ext cx="1153232" cy="70061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48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,4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5,9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% </a:t>
            </a:r>
          </a:p>
          <a:p>
            <a:pPr algn="ctr"/>
            <a:endParaRPr lang="ru-RU" sz="1300" b="1" dirty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1071538" y="1023523"/>
            <a:ext cx="1153232" cy="70061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0,2</a:t>
            </a:r>
          </a:p>
          <a:p>
            <a:pPr algn="ctr"/>
            <a:r>
              <a:rPr lang="ru-RU" sz="12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0,02 % </a:t>
            </a:r>
          </a:p>
          <a:p>
            <a:pPr algn="ctr"/>
            <a:endParaRPr lang="ru-RU" sz="1300" b="1" dirty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1816142" y="942437"/>
            <a:ext cx="1153232" cy="70061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1,7</a:t>
            </a:r>
          </a:p>
          <a:p>
            <a:pPr algn="ctr"/>
            <a:r>
              <a:rPr lang="ru-RU" sz="12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0,2 % </a:t>
            </a:r>
          </a:p>
          <a:p>
            <a:pPr algn="ctr"/>
            <a:endParaRPr lang="ru-RU" sz="1300" b="1" dirty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ая соединительная линия 16"/>
          <p:cNvSpPr/>
          <p:nvPr/>
        </p:nvSpPr>
        <p:spPr>
          <a:xfrm rot="10800000" flipH="1" flipV="1">
            <a:off x="1857357" y="1320894"/>
            <a:ext cx="428628" cy="393593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" name="Прямая соединительная линия 17"/>
          <p:cNvSpPr/>
          <p:nvPr/>
        </p:nvSpPr>
        <p:spPr>
          <a:xfrm rot="10800000" flipH="1" flipV="1">
            <a:off x="2382609" y="1332675"/>
            <a:ext cx="81866" cy="33072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13678EC8-989A-4A9E-8150-10A3301C4D98}"/>
              </a:ext>
            </a:extLst>
          </p:cNvPr>
          <p:cNvSpPr txBox="1"/>
          <p:nvPr/>
        </p:nvSpPr>
        <p:spPr>
          <a:xfrm>
            <a:off x="251520" y="123582"/>
            <a:ext cx="84969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</a:p>
          <a:p>
            <a:pPr algn="ctr" eaLnBrk="1" hangingPunct="1">
              <a:defRPr/>
            </a:pP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ПРОГРАММНОМУ ПРИНЦИПУ  В 2022 ГОДУ</a:t>
            </a:r>
            <a:endParaRPr lang="ru-RU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572132" y="1357298"/>
            <a:ext cx="142876" cy="142876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2700" cap="flat" cmpd="sng" algn="ctr">
            <a:solidFill>
              <a:srgbClr val="00607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5857884" y="1070345"/>
            <a:ext cx="3071834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ru-RU" sz="135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Управление муниципальным имуществом и земельными ресурсами</a:t>
            </a:r>
            <a:endParaRPr lang="ru-RU" sz="135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572132" y="2000240"/>
            <a:ext cx="142876" cy="1428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solidFill>
              <a:srgbClr val="00607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5857852" y="1914472"/>
            <a:ext cx="328614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ru-RU" sz="135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образования</a:t>
            </a:r>
            <a:endParaRPr lang="ru-RU" sz="135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572132" y="2428868"/>
            <a:ext cx="142876" cy="142876"/>
          </a:xfrm>
          <a:prstGeom prst="rect">
            <a:avLst/>
          </a:prstGeom>
          <a:solidFill>
            <a:srgbClr val="C3B6D2"/>
          </a:solidFill>
          <a:ln w="12700" cap="flat" cmpd="sng" algn="ctr">
            <a:solidFill>
              <a:srgbClr val="00607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5857852" y="2343100"/>
            <a:ext cx="292899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ru-RU" sz="135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культуры</a:t>
            </a:r>
            <a:endParaRPr lang="ru-RU" sz="135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572132" y="3000372"/>
            <a:ext cx="142876" cy="1428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ap="flat" cmpd="sng" algn="ctr">
            <a:solidFill>
              <a:srgbClr val="00607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5857884" y="2713419"/>
            <a:ext cx="292899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ru-RU" sz="135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физической культуры и спорта, реализация молодежной политики</a:t>
            </a:r>
            <a:endParaRPr lang="ru-RU" sz="135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572132" y="3714752"/>
            <a:ext cx="142876" cy="142876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12700" cap="flat" cmpd="sng" algn="ctr">
            <a:solidFill>
              <a:srgbClr val="00607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5857884" y="3427799"/>
            <a:ext cx="292899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ru-RU" sz="135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Управление муниципальными финансами и регулирование межбюджетных отношений </a:t>
            </a:r>
            <a:endParaRPr lang="ru-RU" sz="135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572132" y="4357694"/>
            <a:ext cx="142876" cy="142876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12700" cap="flat" cmpd="sng" algn="ctr">
            <a:solidFill>
              <a:srgbClr val="00607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5857852" y="4207053"/>
            <a:ext cx="292899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ru-RU" sz="135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муниципального управления</a:t>
            </a:r>
            <a:endParaRPr lang="ru-RU" sz="135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572132" y="5143512"/>
            <a:ext cx="142876" cy="142876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rgbClr val="00607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5857884" y="4856559"/>
            <a:ext cx="292899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ru-RU" sz="135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Профилактика правонарушений и преступлений, противодействие экстремизму и терроризму</a:t>
            </a:r>
            <a:endParaRPr lang="ru-RU" sz="135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572132" y="5786454"/>
            <a:ext cx="142876" cy="14287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607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5857884" y="5700686"/>
            <a:ext cx="292899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ru-RU" sz="135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Непрограммные расходы </a:t>
            </a:r>
            <a:endParaRPr lang="ru-RU" sz="135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1321604"/>
            <a:ext cx="2859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РЕАЛИЗАЦИИ:  </a:t>
            </a:r>
          </a:p>
          <a:p>
            <a:r>
              <a:rPr lang="ru-RU" sz="1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– 2025 годы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6360" y="1852500"/>
            <a:ext cx="289338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ЦЕЛИ: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07904" y="1321604"/>
            <a:ext cx="50385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ОБЪЕМ РАСХОДОВ БЮДЖЕТА </a:t>
            </a:r>
          </a:p>
          <a:p>
            <a:pPr algn="ctr" eaLnBrk="1" hangingPunct="1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РЕАЛИЗАЦИЮ МУНИЦИПАЛЬНОЙ ПРОГРАММЫ в 2022 – 2024 гг. 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79F737B5-E3BA-400C-9232-FA34C3D77B6C}"/>
              </a:ext>
            </a:extLst>
          </p:cNvPr>
          <p:cNvSpPr txBox="1"/>
          <p:nvPr/>
        </p:nvSpPr>
        <p:spPr>
          <a:xfrm>
            <a:off x="179512" y="103038"/>
            <a:ext cx="864096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1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</a:t>
            </a:r>
          </a:p>
          <a:p>
            <a:pPr lvl="0" algn="ctr"/>
            <a:r>
              <a:rPr lang="ru-RU" sz="1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«Управление муниципальным имуществом и земельными ресурсами </a:t>
            </a:r>
          </a:p>
          <a:p>
            <a:pPr lvl="0" algn="ctr"/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территории Омутнинского района Кировской области»</a:t>
            </a:r>
          </a:p>
        </p:txBody>
      </p:sp>
      <p:graphicFrame>
        <p:nvGraphicFramePr>
          <p:cNvPr id="16" name="Диаграмма 15">
            <a:extLst>
              <a:ext uri="{FF2B5EF4-FFF2-40B4-BE49-F238E27FC236}">
                <a16:creationId xmlns="" xmlns:a16="http://schemas.microsoft.com/office/drawing/2014/main" id="{8A00BCA8-F358-4B70-A52B-0B430E468179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741489308"/>
              </p:ext>
            </p:extLst>
          </p:nvPr>
        </p:nvGraphicFramePr>
        <p:xfrm>
          <a:off x="4384119" y="2132856"/>
          <a:ext cx="3500249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TextBox 2">
            <a:extLst>
              <a:ext uri="{FF2B5EF4-FFF2-40B4-BE49-F238E27FC236}">
                <a16:creationId xmlns="" xmlns:a16="http://schemas.microsoft.com/office/drawing/2014/main" id="{5F703C99-0038-404A-93D6-24E1BFEC8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5140" y="1978215"/>
            <a:ext cx="11501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 рублей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3784C5A3-7F6E-4DE4-AB30-961A11DBF625}"/>
              </a:ext>
            </a:extLst>
          </p:cNvPr>
          <p:cNvSpPr txBox="1"/>
          <p:nvPr/>
        </p:nvSpPr>
        <p:spPr>
          <a:xfrm>
            <a:off x="3905471" y="4561383"/>
            <a:ext cx="464343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РАСХОДОВ в 2022 году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CDE952F7-6F80-4770-BFAB-750E6ED232A4}"/>
              </a:ext>
            </a:extLst>
          </p:cNvPr>
          <p:cNvSpPr/>
          <p:nvPr/>
        </p:nvSpPr>
        <p:spPr>
          <a:xfrm>
            <a:off x="484962" y="2269625"/>
            <a:ext cx="2893380" cy="716783"/>
          </a:xfrm>
          <a:prstGeom prst="rect">
            <a:avLst/>
          </a:prstGeom>
          <a:solidFill>
            <a:srgbClr val="97B5D9"/>
          </a:solidFill>
          <a:ln w="25400">
            <a:solidFill>
              <a:srgbClr val="57982A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L="72000"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Обеспечение реализации полномочий в сфере управления и распоряжения имуществом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04263A5A-BE33-4584-84EA-8F3C71AF7E89}"/>
              </a:ext>
            </a:extLst>
          </p:cNvPr>
          <p:cNvSpPr/>
          <p:nvPr/>
        </p:nvSpPr>
        <p:spPr>
          <a:xfrm>
            <a:off x="484963" y="3144246"/>
            <a:ext cx="2893379" cy="917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rgbClr val="57982A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L="72000">
              <a:spcBef>
                <a:spcPts val="600"/>
              </a:spcBef>
              <a:spcAft>
                <a:spcPts val="0"/>
              </a:spcAft>
            </a:pPr>
            <a:r>
              <a:rPr lang="ru-RU" sz="1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Максимизация неналоговых доходов бюджета на основе эффективного управления муниципальной собственностью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F641BD50-489D-48FD-B440-E5324732A0A2}"/>
              </a:ext>
            </a:extLst>
          </p:cNvPr>
          <p:cNvSpPr/>
          <p:nvPr/>
        </p:nvSpPr>
        <p:spPr>
          <a:xfrm>
            <a:off x="484963" y="5519986"/>
            <a:ext cx="2893379" cy="1005358"/>
          </a:xfrm>
          <a:prstGeom prst="rect">
            <a:avLst/>
          </a:prstGeom>
          <a:solidFill>
            <a:srgbClr val="97B5D9"/>
          </a:solidFill>
          <a:ln w="25400">
            <a:solidFill>
              <a:srgbClr val="57982A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L="72000">
              <a:spcBef>
                <a:spcPts val="600"/>
              </a:spcBef>
              <a:spcAft>
                <a:spcPts val="0"/>
              </a:spcAft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Совершенствование дорожной деятельности в отношении автомобильных дорог общего пользования местного значения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3A088099-7E83-4050-B21F-681DC86B0D6C}"/>
              </a:ext>
            </a:extLst>
          </p:cNvPr>
          <p:cNvSpPr/>
          <p:nvPr/>
        </p:nvSpPr>
        <p:spPr>
          <a:xfrm>
            <a:off x="484963" y="4222376"/>
            <a:ext cx="2893379" cy="1150840"/>
          </a:xfrm>
          <a:prstGeom prst="rect">
            <a:avLst/>
          </a:prstGeom>
          <a:noFill/>
          <a:ln w="25400">
            <a:solidFill>
              <a:srgbClr val="57982A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L="72000">
              <a:spcBef>
                <a:spcPts val="600"/>
              </a:spcBef>
              <a:spcAft>
                <a:spcPts val="0"/>
              </a:spcAft>
            </a:pPr>
            <a:r>
              <a:rPr lang="ru-RU" sz="1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 устойчивости гидротехнических сооружений, защита населения и объектов попадающих в зону  возможного затопления</a:t>
            </a:r>
          </a:p>
        </p:txBody>
      </p:sp>
      <p:sp>
        <p:nvSpPr>
          <p:cNvPr id="29" name="Стрелка вправо 24">
            <a:extLst>
              <a:ext uri="{FF2B5EF4-FFF2-40B4-BE49-F238E27FC236}">
                <a16:creationId xmlns="" xmlns:a16="http://schemas.microsoft.com/office/drawing/2014/main" id="{07BB2960-1348-48AE-8ECD-9382C5A8F8B0}"/>
              </a:ext>
            </a:extLst>
          </p:cNvPr>
          <p:cNvSpPr/>
          <p:nvPr/>
        </p:nvSpPr>
        <p:spPr>
          <a:xfrm>
            <a:off x="188285" y="2395259"/>
            <a:ext cx="423275" cy="390799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5798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4">
            <a:extLst>
              <a:ext uri="{FF2B5EF4-FFF2-40B4-BE49-F238E27FC236}">
                <a16:creationId xmlns="" xmlns:a16="http://schemas.microsoft.com/office/drawing/2014/main" id="{F7A3E582-57E2-424D-9911-DA50880C8925}"/>
              </a:ext>
            </a:extLst>
          </p:cNvPr>
          <p:cNvSpPr/>
          <p:nvPr/>
        </p:nvSpPr>
        <p:spPr>
          <a:xfrm>
            <a:off x="179512" y="3395391"/>
            <a:ext cx="423275" cy="390799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5798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24">
            <a:extLst>
              <a:ext uri="{FF2B5EF4-FFF2-40B4-BE49-F238E27FC236}">
                <a16:creationId xmlns="" xmlns:a16="http://schemas.microsoft.com/office/drawing/2014/main" id="{B4E43CBA-C18B-42CE-A660-FB78D87BD6BC}"/>
              </a:ext>
            </a:extLst>
          </p:cNvPr>
          <p:cNvSpPr/>
          <p:nvPr/>
        </p:nvSpPr>
        <p:spPr>
          <a:xfrm>
            <a:off x="179512" y="4609837"/>
            <a:ext cx="423275" cy="390799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5798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24">
            <a:extLst>
              <a:ext uri="{FF2B5EF4-FFF2-40B4-BE49-F238E27FC236}">
                <a16:creationId xmlns="" xmlns:a16="http://schemas.microsoft.com/office/drawing/2014/main" id="{9C3099DE-CF9C-461A-ACCE-32C9A7262073}"/>
              </a:ext>
            </a:extLst>
          </p:cNvPr>
          <p:cNvSpPr/>
          <p:nvPr/>
        </p:nvSpPr>
        <p:spPr>
          <a:xfrm>
            <a:off x="179512" y="5824283"/>
            <a:ext cx="423275" cy="390799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5798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="" xmlns:a16="http://schemas.microsoft.com/office/drawing/2014/main" id="{4386ADFA-D356-4CF5-8566-1B52B03950AC}"/>
              </a:ext>
            </a:extLst>
          </p:cNvPr>
          <p:cNvSpPr/>
          <p:nvPr/>
        </p:nvSpPr>
        <p:spPr>
          <a:xfrm>
            <a:off x="4211960" y="4908256"/>
            <a:ext cx="1949743" cy="1761104"/>
          </a:xfrm>
          <a:prstGeom prst="ellipse">
            <a:avLst/>
          </a:prstGeom>
          <a:solidFill>
            <a:srgbClr val="D4E0EF"/>
          </a:solidFill>
          <a:ln>
            <a:solidFill>
              <a:srgbClr val="5798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Улучшение состояния дорог – </a:t>
            </a:r>
            <a:r>
              <a:rPr lang="ru-RU" sz="1400" dirty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24,4 млн. рублей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3" name="Овал 32">
            <a:extLst>
              <a:ext uri="{FF2B5EF4-FFF2-40B4-BE49-F238E27FC236}">
                <a16:creationId xmlns="" xmlns:a16="http://schemas.microsoft.com/office/drawing/2014/main" id="{3B311044-0A0E-429F-81A4-B979D2856C3E}"/>
              </a:ext>
            </a:extLst>
          </p:cNvPr>
          <p:cNvSpPr/>
          <p:nvPr/>
        </p:nvSpPr>
        <p:spPr>
          <a:xfrm>
            <a:off x="6337032" y="4929198"/>
            <a:ext cx="1949744" cy="1761104"/>
          </a:xfrm>
          <a:prstGeom prst="ellipse">
            <a:avLst/>
          </a:prstGeom>
          <a:solidFill>
            <a:srgbClr val="D4E0EF"/>
          </a:solidFill>
          <a:ln>
            <a:solidFill>
              <a:srgbClr val="5798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Приобретение жилья для детей-сирот –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1400" dirty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14,4 млн. рублей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28596" y="835640"/>
            <a:ext cx="2199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РЕАЛИЗАЦИИ:  </a:t>
            </a:r>
          </a:p>
          <a:p>
            <a:r>
              <a:rPr lang="ru-RU" sz="1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– 2025 годы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51920" y="890136"/>
            <a:ext cx="49685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ОБЪЕМ РАСХОДОВ БЮДЖЕТА </a:t>
            </a:r>
          </a:p>
          <a:p>
            <a:pPr algn="ctr" eaLnBrk="1" hangingPunct="1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РЕАЛИЗАЦИЮ МУНИЦИПАЛЬНОЙ ПРОГРАММЫ в 2022 – 2024 гг. 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0E443FD6-94B4-44C1-8D83-E872DBE8B035}"/>
              </a:ext>
            </a:extLst>
          </p:cNvPr>
          <p:cNvSpPr txBox="1"/>
          <p:nvPr/>
        </p:nvSpPr>
        <p:spPr>
          <a:xfrm>
            <a:off x="214282" y="68893"/>
            <a:ext cx="87154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1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</a:t>
            </a:r>
          </a:p>
          <a:p>
            <a:pPr lvl="0" algn="ctr"/>
            <a:r>
              <a:rPr lang="ru-RU" sz="1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«Развитие образования Омутнинского района Кировской области»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696854BA-EC80-4244-B402-619C6145DDFE}"/>
              </a:ext>
            </a:extLst>
          </p:cNvPr>
          <p:cNvSpPr txBox="1"/>
          <p:nvPr/>
        </p:nvSpPr>
        <p:spPr>
          <a:xfrm>
            <a:off x="425742" y="1393031"/>
            <a:ext cx="24180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ЦЕЛИ: 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73F3BFD0-B127-4789-8E95-E70E13BA254C}"/>
              </a:ext>
            </a:extLst>
          </p:cNvPr>
          <p:cNvSpPr/>
          <p:nvPr/>
        </p:nvSpPr>
        <p:spPr>
          <a:xfrm>
            <a:off x="539552" y="1815639"/>
            <a:ext cx="3096344" cy="1310876"/>
          </a:xfrm>
          <a:prstGeom prst="rect">
            <a:avLst/>
          </a:prstGeom>
          <a:solidFill>
            <a:schemeClr val="accent6"/>
          </a:solidFill>
          <a:ln w="25400">
            <a:solidFill>
              <a:srgbClr val="007696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L="72000">
              <a:spcBef>
                <a:spcPts val="600"/>
              </a:spcBef>
              <a:spcAft>
                <a:spcPts val="0"/>
              </a:spcAft>
            </a:pPr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доступности качественного образования, соответствующего задачам развития общества и экономики Омутнинского района, для каждого жителя района </a:t>
            </a:r>
          </a:p>
        </p:txBody>
      </p:sp>
      <p:sp>
        <p:nvSpPr>
          <p:cNvPr id="20" name="Стрелка вправо 24">
            <a:extLst>
              <a:ext uri="{FF2B5EF4-FFF2-40B4-BE49-F238E27FC236}">
                <a16:creationId xmlns="" xmlns:a16="http://schemas.microsoft.com/office/drawing/2014/main" id="{6F8FFBE5-F15B-4822-A447-3B802684C640}"/>
              </a:ext>
            </a:extLst>
          </p:cNvPr>
          <p:cNvSpPr/>
          <p:nvPr/>
        </p:nvSpPr>
        <p:spPr>
          <a:xfrm>
            <a:off x="220746" y="2285992"/>
            <a:ext cx="423275" cy="390799"/>
          </a:xfrm>
          <a:prstGeom prst="rightArrow">
            <a:avLst/>
          </a:prstGeom>
          <a:solidFill>
            <a:schemeClr val="bg1"/>
          </a:solidFill>
          <a:ln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42EBEADE-86D0-4598-B8A2-DAD45570B036}"/>
              </a:ext>
            </a:extLst>
          </p:cNvPr>
          <p:cNvSpPr/>
          <p:nvPr/>
        </p:nvSpPr>
        <p:spPr>
          <a:xfrm>
            <a:off x="539552" y="3289099"/>
            <a:ext cx="3096344" cy="57194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rgbClr val="007696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L="72000">
              <a:spcBef>
                <a:spcPts val="600"/>
              </a:spcBef>
              <a:spcAft>
                <a:spcPts val="0"/>
              </a:spcAft>
            </a:pPr>
            <a:r>
              <a:rPr lang="ru-RU" sz="1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 профессионального уровня педагогов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66547812-D3A7-45BD-B09C-98F68E916745}"/>
              </a:ext>
            </a:extLst>
          </p:cNvPr>
          <p:cNvSpPr/>
          <p:nvPr/>
        </p:nvSpPr>
        <p:spPr>
          <a:xfrm>
            <a:off x="539552" y="4044598"/>
            <a:ext cx="3103755" cy="680546"/>
          </a:xfrm>
          <a:prstGeom prst="rect">
            <a:avLst/>
          </a:prstGeom>
          <a:noFill/>
          <a:ln w="25400">
            <a:solidFill>
              <a:srgbClr val="007696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L="72000">
              <a:spcBef>
                <a:spcPts val="600"/>
              </a:spcBef>
              <a:spcAft>
                <a:spcPts val="0"/>
              </a:spcAft>
            </a:pPr>
            <a:r>
              <a:rPr lang="ru-RU" sz="1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отдыха и оздоровления  детей в образовательных организациях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ADD36B08-8886-4DE8-BE8D-B52668D8414C}"/>
              </a:ext>
            </a:extLst>
          </p:cNvPr>
          <p:cNvSpPr/>
          <p:nvPr/>
        </p:nvSpPr>
        <p:spPr>
          <a:xfrm>
            <a:off x="539552" y="4919320"/>
            <a:ext cx="3103755" cy="1390000"/>
          </a:xfrm>
          <a:prstGeom prst="rect">
            <a:avLst/>
          </a:prstGeom>
          <a:solidFill>
            <a:schemeClr val="accent6"/>
          </a:solidFill>
          <a:ln w="25400">
            <a:solidFill>
              <a:srgbClr val="007696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L="72000">
              <a:spcBef>
                <a:spcPts val="600"/>
              </a:spcBef>
              <a:spcAft>
                <a:spcPts val="0"/>
              </a:spcAft>
            </a:pPr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комплексного развития и жизнедеятельности детей-сирот и детей, оставшихся без попечения родителей, лиц из числа детей-сирот и детей, оставшихся без попечения родителей</a:t>
            </a:r>
          </a:p>
        </p:txBody>
      </p:sp>
      <p:sp>
        <p:nvSpPr>
          <p:cNvPr id="25" name="Стрелка вправо 24">
            <a:extLst>
              <a:ext uri="{FF2B5EF4-FFF2-40B4-BE49-F238E27FC236}">
                <a16:creationId xmlns="" xmlns:a16="http://schemas.microsoft.com/office/drawing/2014/main" id="{D6A137DE-24A8-4DEE-A263-D5B66766E19C}"/>
              </a:ext>
            </a:extLst>
          </p:cNvPr>
          <p:cNvSpPr/>
          <p:nvPr/>
        </p:nvSpPr>
        <p:spPr>
          <a:xfrm>
            <a:off x="214282" y="3395391"/>
            <a:ext cx="423275" cy="390799"/>
          </a:xfrm>
          <a:prstGeom prst="rightArrow">
            <a:avLst/>
          </a:prstGeom>
          <a:solidFill>
            <a:schemeClr val="bg1"/>
          </a:solidFill>
          <a:ln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4">
            <a:extLst>
              <a:ext uri="{FF2B5EF4-FFF2-40B4-BE49-F238E27FC236}">
                <a16:creationId xmlns="" xmlns:a16="http://schemas.microsoft.com/office/drawing/2014/main" id="{3523FAC4-FCD9-40DC-ADDC-ED149FDF21CF}"/>
              </a:ext>
            </a:extLst>
          </p:cNvPr>
          <p:cNvSpPr/>
          <p:nvPr/>
        </p:nvSpPr>
        <p:spPr>
          <a:xfrm>
            <a:off x="219635" y="4181209"/>
            <a:ext cx="423275" cy="390799"/>
          </a:xfrm>
          <a:prstGeom prst="rightArrow">
            <a:avLst/>
          </a:prstGeom>
          <a:solidFill>
            <a:schemeClr val="bg1"/>
          </a:solidFill>
          <a:ln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4">
            <a:extLst>
              <a:ext uri="{FF2B5EF4-FFF2-40B4-BE49-F238E27FC236}">
                <a16:creationId xmlns="" xmlns:a16="http://schemas.microsoft.com/office/drawing/2014/main" id="{02CD217C-F0C5-4B9B-96C7-03C2A999F3C2}"/>
              </a:ext>
            </a:extLst>
          </p:cNvPr>
          <p:cNvSpPr/>
          <p:nvPr/>
        </p:nvSpPr>
        <p:spPr>
          <a:xfrm>
            <a:off x="214104" y="5395655"/>
            <a:ext cx="423275" cy="390799"/>
          </a:xfrm>
          <a:prstGeom prst="rightArrow">
            <a:avLst/>
          </a:prstGeom>
          <a:solidFill>
            <a:schemeClr val="bg1"/>
          </a:solidFill>
          <a:ln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0" name="Диаграмма 29">
            <a:extLst>
              <a:ext uri="{FF2B5EF4-FFF2-40B4-BE49-F238E27FC236}">
                <a16:creationId xmlns="" xmlns:a16="http://schemas.microsoft.com/office/drawing/2014/main" id="{6FF1C69F-6E71-45F6-B246-9CF98832B6FB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795684902"/>
              </p:ext>
            </p:extLst>
          </p:nvPr>
        </p:nvGraphicFramePr>
        <p:xfrm>
          <a:off x="4528135" y="1772816"/>
          <a:ext cx="3500249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" name="TextBox 2">
            <a:extLst>
              <a:ext uri="{FF2B5EF4-FFF2-40B4-BE49-F238E27FC236}">
                <a16:creationId xmlns="" xmlns:a16="http://schemas.microsoft.com/office/drawing/2014/main" id="{DD98582B-5BA5-4D37-9F2D-DAAB70DEC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0886" y="1621025"/>
            <a:ext cx="11501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7696"/>
                </a:solidFill>
                <a:latin typeface="Times New Roman" pitchFamily="18" charset="0"/>
                <a:cs typeface="Times New Roman" pitchFamily="18" charset="0"/>
              </a:rPr>
              <a:t>млн. рублей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8335BFB7-BBF8-489D-91E6-4ED50788DA59}"/>
              </a:ext>
            </a:extLst>
          </p:cNvPr>
          <p:cNvSpPr txBox="1"/>
          <p:nvPr/>
        </p:nvSpPr>
        <p:spPr>
          <a:xfrm>
            <a:off x="3961012" y="4345359"/>
            <a:ext cx="464343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РАСХОДОВ в 2022 году</a:t>
            </a:r>
          </a:p>
        </p:txBody>
      </p:sp>
      <p:sp>
        <p:nvSpPr>
          <p:cNvPr id="33" name="Овал 32">
            <a:extLst>
              <a:ext uri="{FF2B5EF4-FFF2-40B4-BE49-F238E27FC236}">
                <a16:creationId xmlns="" xmlns:a16="http://schemas.microsoft.com/office/drawing/2014/main" id="{F0C9718E-3FE6-4C3D-9A11-C99ACD9BF42C}"/>
              </a:ext>
            </a:extLst>
          </p:cNvPr>
          <p:cNvSpPr/>
          <p:nvPr/>
        </p:nvSpPr>
        <p:spPr>
          <a:xfrm>
            <a:off x="4206433" y="4869160"/>
            <a:ext cx="1949743" cy="176110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Оплата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труда –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398,6 </a:t>
            </a:r>
            <a:r>
              <a:rPr lang="ru-RU" sz="1400" dirty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млн. рублей</a:t>
            </a:r>
            <a:endParaRPr lang="ru-RU" sz="1400" dirty="0">
              <a:solidFill>
                <a:schemeClr val="bg2">
                  <a:lumMod val="1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4" name="Овал 33">
            <a:extLst>
              <a:ext uri="{FF2B5EF4-FFF2-40B4-BE49-F238E27FC236}">
                <a16:creationId xmlns="" xmlns:a16="http://schemas.microsoft.com/office/drawing/2014/main" id="{E88B402E-79A8-4A16-93AB-E7211E3214B4}"/>
              </a:ext>
            </a:extLst>
          </p:cNvPr>
          <p:cNvSpPr/>
          <p:nvPr/>
        </p:nvSpPr>
        <p:spPr>
          <a:xfrm>
            <a:off x="6300192" y="4869160"/>
            <a:ext cx="1949743" cy="176110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Содержание учреждений – 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117,5 млн</a:t>
            </a:r>
            <a:r>
              <a:rPr lang="ru-RU" sz="1400" dirty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рублей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559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Диаграмма 38"/>
          <p:cNvGraphicFramePr/>
          <p:nvPr>
            <p:extLst>
              <p:ext uri="{D42A27DB-BD31-4B8C-83A1-F6EECF244321}">
                <p14:modId xmlns="" xmlns:p14="http://schemas.microsoft.com/office/powerpoint/2010/main" val="1892232943"/>
              </p:ext>
            </p:extLst>
          </p:nvPr>
        </p:nvGraphicFramePr>
        <p:xfrm>
          <a:off x="357158" y="1142984"/>
          <a:ext cx="8232257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5572132" y="1357298"/>
            <a:ext cx="142876" cy="142876"/>
          </a:xfrm>
          <a:prstGeom prst="rect">
            <a:avLst/>
          </a:prstGeom>
          <a:solidFill>
            <a:srgbClr val="B9A9CB"/>
          </a:solidFill>
          <a:ln w="12700">
            <a:solidFill>
              <a:srgbClr val="006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5786446" y="1214422"/>
            <a:ext cx="328614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ru-RU" sz="135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дошкольного образования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572132" y="1785926"/>
            <a:ext cx="142876" cy="1428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rgbClr val="006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5786446" y="1714488"/>
            <a:ext cx="3286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ru-RU" sz="135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общего образования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572132" y="2214554"/>
            <a:ext cx="142876" cy="142876"/>
          </a:xfrm>
          <a:prstGeom prst="rect">
            <a:avLst/>
          </a:prstGeom>
          <a:solidFill>
            <a:srgbClr val="5A4672"/>
          </a:solidFill>
          <a:ln w="12700">
            <a:solidFill>
              <a:srgbClr val="006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5786446" y="2071678"/>
            <a:ext cx="3286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ru-RU" sz="135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дополнительного образования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572132" y="2714620"/>
            <a:ext cx="142876" cy="142876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12700">
            <a:solidFill>
              <a:srgbClr val="006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5786446" y="2571744"/>
            <a:ext cx="3286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ru-RU" sz="135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бесплатного питания обучающихся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5572132" y="3214686"/>
            <a:ext cx="142876" cy="142876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5786446" y="3071810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ru-RU" sz="135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Осуществление деятельности по опеке и попечительству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5572132" y="3714752"/>
            <a:ext cx="142876" cy="142876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rgbClr val="006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5786446" y="3571876"/>
            <a:ext cx="3286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ru-RU" sz="135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отдыха детей в каникулярное время 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5572132" y="4214818"/>
            <a:ext cx="142876" cy="142876"/>
          </a:xfrm>
          <a:prstGeom prst="rect">
            <a:avLst/>
          </a:prstGeom>
          <a:solidFill>
            <a:schemeClr val="accent4"/>
          </a:solidFill>
          <a:ln w="12700">
            <a:solidFill>
              <a:srgbClr val="006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5786446" y="4071942"/>
            <a:ext cx="3286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ru-RU" sz="135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выплат за классное руководство</a:t>
            </a:r>
          </a:p>
        </p:txBody>
      </p:sp>
      <p:sp>
        <p:nvSpPr>
          <p:cNvPr id="40" name="TextBox 1"/>
          <p:cNvSpPr txBox="1"/>
          <p:nvPr/>
        </p:nvSpPr>
        <p:spPr>
          <a:xfrm>
            <a:off x="1643042" y="3124198"/>
            <a:ext cx="2286016" cy="1447810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555,6 </a:t>
            </a:r>
            <a:r>
              <a:rPr lang="ru-RU" sz="3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572132" y="4714884"/>
            <a:ext cx="142876" cy="142876"/>
          </a:xfrm>
          <a:prstGeom prst="rect">
            <a:avLst/>
          </a:prstGeom>
          <a:solidFill>
            <a:srgbClr val="E3DEEA"/>
          </a:solidFill>
          <a:ln w="12700">
            <a:solidFill>
              <a:srgbClr val="006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5786446" y="4572008"/>
            <a:ext cx="3286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ru-RU" sz="135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мер социальной поддержки педагогам 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5572132" y="5286388"/>
            <a:ext cx="142876" cy="142876"/>
          </a:xfrm>
          <a:prstGeom prst="rect">
            <a:avLst/>
          </a:prstGeom>
          <a:solidFill>
            <a:schemeClr val="tx1"/>
          </a:solidFill>
          <a:ln w="12700">
            <a:solidFill>
              <a:srgbClr val="006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5786446" y="5072074"/>
            <a:ext cx="32861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ru-RU" sz="135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персонифицированного финансирования дополнительного образования 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5572132" y="5929330"/>
            <a:ext cx="142876" cy="142876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2700">
            <a:solidFill>
              <a:srgbClr val="006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5786446" y="5786454"/>
            <a:ext cx="328614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ru-RU" sz="135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Компенсация части родительской платы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5572132" y="6357958"/>
            <a:ext cx="142876" cy="14287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6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5786446" y="6237312"/>
            <a:ext cx="328614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ru-RU" sz="135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управления учреждениями образования</a:t>
            </a:r>
          </a:p>
        </p:txBody>
      </p:sp>
      <p:sp>
        <p:nvSpPr>
          <p:cNvPr id="49" name="TextBox 1"/>
          <p:cNvSpPr txBox="1"/>
          <p:nvPr/>
        </p:nvSpPr>
        <p:spPr>
          <a:xfrm>
            <a:off x="3775958" y="3085576"/>
            <a:ext cx="1153232" cy="70061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219,0</a:t>
            </a:r>
            <a:endParaRPr lang="ru-RU" sz="1800" b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39,4 % </a:t>
            </a:r>
            <a:endParaRPr lang="ru-RU" sz="1800" b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1"/>
          <p:cNvSpPr txBox="1"/>
          <p:nvPr/>
        </p:nvSpPr>
        <p:spPr>
          <a:xfrm>
            <a:off x="1142976" y="4800088"/>
            <a:ext cx="1153232" cy="70061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234,7</a:t>
            </a:r>
            <a:endParaRPr lang="ru-RU" sz="1800" b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42,2 %  </a:t>
            </a:r>
            <a:endParaRPr lang="ru-RU" sz="1800" b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300" b="1" dirty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1"/>
          <p:cNvSpPr txBox="1"/>
          <p:nvPr/>
        </p:nvSpPr>
        <p:spPr>
          <a:xfrm>
            <a:off x="704124" y="3071810"/>
            <a:ext cx="1153232" cy="70061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19,1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3,4 %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300" b="1" dirty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1"/>
          <p:cNvSpPr txBox="1"/>
          <p:nvPr/>
        </p:nvSpPr>
        <p:spPr>
          <a:xfrm>
            <a:off x="1061314" y="2585510"/>
            <a:ext cx="1153232" cy="70061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14,8</a:t>
            </a:r>
            <a:endParaRPr lang="ru-RU" sz="12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2,7 % </a:t>
            </a:r>
            <a:endParaRPr lang="ru-RU" sz="12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1"/>
          <p:cNvSpPr txBox="1"/>
          <p:nvPr/>
        </p:nvSpPr>
        <p:spPr>
          <a:xfrm>
            <a:off x="561248" y="2571744"/>
            <a:ext cx="1153232" cy="70061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16,8</a:t>
            </a:r>
            <a:endParaRPr lang="ru-RU" sz="12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3,0 %</a:t>
            </a:r>
            <a:r>
              <a:rPr lang="ru-RU" sz="135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35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300" b="1" dirty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1"/>
          <p:cNvSpPr txBox="1"/>
          <p:nvPr/>
        </p:nvSpPr>
        <p:spPr>
          <a:xfrm>
            <a:off x="214282" y="1643050"/>
            <a:ext cx="1153232" cy="70061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2,4</a:t>
            </a:r>
          </a:p>
          <a:p>
            <a:pPr algn="ctr"/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0,4 %  </a:t>
            </a:r>
            <a:endParaRPr lang="ru-RU" sz="12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300" b="1" dirty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Прямая соединительная линия 55"/>
          <p:cNvSpPr/>
          <p:nvPr/>
        </p:nvSpPr>
        <p:spPr>
          <a:xfrm rot="10800000" flipH="1" flipV="1">
            <a:off x="1000101" y="1857364"/>
            <a:ext cx="428628" cy="35719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" name="TextBox 1"/>
          <p:cNvSpPr txBox="1"/>
          <p:nvPr/>
        </p:nvSpPr>
        <p:spPr>
          <a:xfrm>
            <a:off x="1204190" y="2000240"/>
            <a:ext cx="1153232" cy="70061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solidFill>
                  <a:srgbClr val="07111D"/>
                </a:solidFill>
                <a:latin typeface="Times New Roman" pitchFamily="18" charset="0"/>
                <a:cs typeface="Times New Roman" pitchFamily="18" charset="0"/>
              </a:rPr>
              <a:t>17,5</a:t>
            </a:r>
            <a:endParaRPr lang="ru-RU" sz="1200" b="1" dirty="0">
              <a:solidFill>
                <a:srgbClr val="07111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07111D"/>
                </a:solidFill>
                <a:latin typeface="Times New Roman" pitchFamily="18" charset="0"/>
                <a:cs typeface="Times New Roman" pitchFamily="18" charset="0"/>
              </a:rPr>
              <a:t>3,1 % </a:t>
            </a:r>
            <a:endParaRPr lang="ru-RU" sz="1200" b="1" dirty="0">
              <a:solidFill>
                <a:srgbClr val="07111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300" b="1" dirty="0">
              <a:solidFill>
                <a:srgbClr val="07111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1"/>
          <p:cNvSpPr txBox="1"/>
          <p:nvPr/>
        </p:nvSpPr>
        <p:spPr>
          <a:xfrm>
            <a:off x="1071538" y="1228188"/>
            <a:ext cx="1153232" cy="70061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9,3</a:t>
            </a:r>
          </a:p>
          <a:p>
            <a:pPr algn="ctr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1,7 % </a:t>
            </a:r>
          </a:p>
          <a:p>
            <a:pPr algn="ctr"/>
            <a:endParaRPr lang="ru-RU" sz="1300" b="1" dirty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1"/>
          <p:cNvSpPr txBox="1"/>
          <p:nvPr/>
        </p:nvSpPr>
        <p:spPr>
          <a:xfrm>
            <a:off x="1561380" y="1085312"/>
            <a:ext cx="1153232" cy="70061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3,6</a:t>
            </a:r>
          </a:p>
          <a:p>
            <a:pPr algn="ctr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0,6% 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300" b="1" dirty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1"/>
          <p:cNvSpPr txBox="1"/>
          <p:nvPr/>
        </p:nvSpPr>
        <p:spPr>
          <a:xfrm>
            <a:off x="2143108" y="1013874"/>
            <a:ext cx="1153232" cy="70061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2,2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0,4 % 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300" b="1" dirty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ая соединительная линия 61"/>
          <p:cNvSpPr/>
          <p:nvPr/>
        </p:nvSpPr>
        <p:spPr>
          <a:xfrm rot="10800000" flipH="1" flipV="1">
            <a:off x="1785918" y="1643050"/>
            <a:ext cx="285753" cy="35719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" name="TextBox 1"/>
          <p:cNvSpPr txBox="1"/>
          <p:nvPr/>
        </p:nvSpPr>
        <p:spPr>
          <a:xfrm>
            <a:off x="2000232" y="1928802"/>
            <a:ext cx="1153232" cy="70061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16,2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2,9%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300" b="1" dirty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Прямая соединительная линия 63"/>
          <p:cNvSpPr/>
          <p:nvPr/>
        </p:nvSpPr>
        <p:spPr>
          <a:xfrm rot="10800000" flipH="1" flipV="1">
            <a:off x="2143108" y="1500173"/>
            <a:ext cx="71438" cy="357189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" name="Прямая соединительная линия 64"/>
          <p:cNvSpPr/>
          <p:nvPr/>
        </p:nvSpPr>
        <p:spPr>
          <a:xfrm rot="10800000" flipV="1">
            <a:off x="2285984" y="1285859"/>
            <a:ext cx="214314" cy="500066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0F69FA17-E3B1-40F8-91D9-81314969D5D0}"/>
              </a:ext>
            </a:extLst>
          </p:cNvPr>
          <p:cNvSpPr txBox="1"/>
          <p:nvPr/>
        </p:nvSpPr>
        <p:spPr>
          <a:xfrm>
            <a:off x="179512" y="90460"/>
            <a:ext cx="871296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1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</a:p>
          <a:p>
            <a:pPr lvl="0" algn="ctr"/>
            <a:r>
              <a:rPr lang="ru-RU" sz="1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МУНИЦИПАЛЬНОЙ ПРОГРАММЕ «Развитие образования Омутнинского района Кировской области» В 202</a:t>
            </a:r>
            <a:r>
              <a:rPr lang="en-US" sz="1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ГОДУ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42402" y="2060848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РЕАЛИЗАЦИИ:  </a:t>
            </a:r>
            <a:endParaRPr lang="en-US" sz="14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– 2025 годы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35896" y="1034152"/>
            <a:ext cx="50795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ОБЪЕМ РАСХОДОВ БЮДЖЕТА </a:t>
            </a:r>
          </a:p>
          <a:p>
            <a:pPr algn="ctr" eaLnBrk="1" hangingPunct="1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РЕАЛИЗАЦИЮ МУНИЦИПАЛЬНОЙ ПРОГРАММЫ </a:t>
            </a:r>
          </a:p>
          <a:p>
            <a:pPr algn="ctr" eaLnBrk="1" hangingPunct="1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2022 – 2024 гг.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593CB433-08AD-4E28-B424-838197A75C7E}"/>
              </a:ext>
            </a:extLst>
          </p:cNvPr>
          <p:cNvSpPr txBox="1"/>
          <p:nvPr/>
        </p:nvSpPr>
        <p:spPr>
          <a:xfrm>
            <a:off x="179512" y="139429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1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</a:t>
            </a:r>
          </a:p>
          <a:p>
            <a:pPr lvl="0" algn="ctr"/>
            <a:r>
              <a:rPr lang="ru-RU" sz="1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«Развитие культуры Омутнинского района Кировской области»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48087CB3-C216-4DE0-B7D4-A2C94BB37209}"/>
              </a:ext>
            </a:extLst>
          </p:cNvPr>
          <p:cNvSpPr txBox="1"/>
          <p:nvPr/>
        </p:nvSpPr>
        <p:spPr>
          <a:xfrm>
            <a:off x="480084" y="2689175"/>
            <a:ext cx="25202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ЦЕЛИ: 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74485F76-5CFA-4000-9970-91BA361451F9}"/>
              </a:ext>
            </a:extLst>
          </p:cNvPr>
          <p:cNvSpPr/>
          <p:nvPr/>
        </p:nvSpPr>
        <p:spPr>
          <a:xfrm>
            <a:off x="607050" y="3216273"/>
            <a:ext cx="2893380" cy="716783"/>
          </a:xfrm>
          <a:prstGeom prst="rect">
            <a:avLst/>
          </a:prstGeom>
          <a:solidFill>
            <a:schemeClr val="accent1"/>
          </a:solidFill>
          <a:ln w="25400">
            <a:solidFill>
              <a:srgbClr val="57982A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L="72000"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оздание условий для развития культуры на территории Омутнинского района </a:t>
            </a:r>
          </a:p>
        </p:txBody>
      </p:sp>
      <p:sp>
        <p:nvSpPr>
          <p:cNvPr id="19" name="Стрелка вправо 24">
            <a:extLst>
              <a:ext uri="{FF2B5EF4-FFF2-40B4-BE49-F238E27FC236}">
                <a16:creationId xmlns="" xmlns:a16="http://schemas.microsoft.com/office/drawing/2014/main" id="{73646FF9-BF3F-47D2-906B-18E89D0BF26F}"/>
              </a:ext>
            </a:extLst>
          </p:cNvPr>
          <p:cNvSpPr/>
          <p:nvPr/>
        </p:nvSpPr>
        <p:spPr>
          <a:xfrm>
            <a:off x="291073" y="3398241"/>
            <a:ext cx="423275" cy="390799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5798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D46158A7-1EAE-4E08-ACE6-3FC890DD808F}"/>
              </a:ext>
            </a:extLst>
          </p:cNvPr>
          <p:cNvSpPr/>
          <p:nvPr/>
        </p:nvSpPr>
        <p:spPr>
          <a:xfrm>
            <a:off x="607051" y="4321010"/>
            <a:ext cx="2893379" cy="11962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rgbClr val="57982A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L="72000">
              <a:spcBef>
                <a:spcPts val="600"/>
              </a:spcBef>
              <a:spcAft>
                <a:spcPts val="0"/>
              </a:spcAft>
            </a:pPr>
            <a:r>
              <a:rPr lang="ru-RU" sz="1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Поддержка социально ориентированных некоммерческих организаций и добровольческих (волонтерских) объединений</a:t>
            </a:r>
            <a:endParaRPr lang="ru-RU" sz="14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трелка вправо 24">
            <a:extLst>
              <a:ext uri="{FF2B5EF4-FFF2-40B4-BE49-F238E27FC236}">
                <a16:creationId xmlns="" xmlns:a16="http://schemas.microsoft.com/office/drawing/2014/main" id="{55B4AFBE-D7D0-4B6B-AB35-0468D3E0DDA5}"/>
              </a:ext>
            </a:extLst>
          </p:cNvPr>
          <p:cNvSpPr/>
          <p:nvPr/>
        </p:nvSpPr>
        <p:spPr>
          <a:xfrm>
            <a:off x="291073" y="4643446"/>
            <a:ext cx="423275" cy="390799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5798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2" name="Диаграмма 21">
            <a:extLst>
              <a:ext uri="{FF2B5EF4-FFF2-40B4-BE49-F238E27FC236}">
                <a16:creationId xmlns="" xmlns:a16="http://schemas.microsoft.com/office/drawing/2014/main" id="{CF37A861-D25E-4C1A-9CBB-928F358C498C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428547167"/>
              </p:ext>
            </p:extLst>
          </p:nvPr>
        </p:nvGraphicFramePr>
        <p:xfrm>
          <a:off x="4429124" y="1928802"/>
          <a:ext cx="3500249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TextBox 2">
            <a:extLst>
              <a:ext uri="{FF2B5EF4-FFF2-40B4-BE49-F238E27FC236}">
                <a16:creationId xmlns="" xmlns:a16="http://schemas.microsoft.com/office/drawing/2014/main" id="{49D152A5-F796-4E40-8AE6-D50486031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5140" y="1785926"/>
            <a:ext cx="11501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 рублей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0A40B2DD-F9A0-4DF2-8FE3-0112E8196AE6}"/>
              </a:ext>
            </a:extLst>
          </p:cNvPr>
          <p:cNvSpPr txBox="1"/>
          <p:nvPr/>
        </p:nvSpPr>
        <p:spPr>
          <a:xfrm>
            <a:off x="3857654" y="4367758"/>
            <a:ext cx="464343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РАСХОДОВ в 2022 году</a:t>
            </a:r>
          </a:p>
        </p:txBody>
      </p:sp>
      <p:sp>
        <p:nvSpPr>
          <p:cNvPr id="25" name="Овал 24">
            <a:extLst>
              <a:ext uri="{FF2B5EF4-FFF2-40B4-BE49-F238E27FC236}">
                <a16:creationId xmlns="" xmlns:a16="http://schemas.microsoft.com/office/drawing/2014/main" id="{D1821F0D-19A3-477E-B709-4858095D0B55}"/>
              </a:ext>
            </a:extLst>
          </p:cNvPr>
          <p:cNvSpPr/>
          <p:nvPr/>
        </p:nvSpPr>
        <p:spPr>
          <a:xfrm>
            <a:off x="4934735" y="4822205"/>
            <a:ext cx="2280471" cy="187453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5798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Финансирование учреждений культуры </a:t>
            </a:r>
            <a:r>
              <a:rPr lang="ru-RU" sz="1400" dirty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92,4 </a:t>
            </a:r>
            <a:r>
              <a:rPr lang="ru-RU" sz="1400" dirty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млн. рублей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91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Диаграмма 38"/>
          <p:cNvGraphicFramePr/>
          <p:nvPr>
            <p:extLst>
              <p:ext uri="{D42A27DB-BD31-4B8C-83A1-F6EECF244321}">
                <p14:modId xmlns="" xmlns:p14="http://schemas.microsoft.com/office/powerpoint/2010/main" val="1519999929"/>
              </p:ext>
            </p:extLst>
          </p:nvPr>
        </p:nvGraphicFramePr>
        <p:xfrm>
          <a:off x="455871" y="1005386"/>
          <a:ext cx="8232257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5500694" y="2143116"/>
            <a:ext cx="142876" cy="142876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5786446" y="5357826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управления учреждениями культуры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86446" y="1928802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библиотечного обслуживания населения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572132" y="3000372"/>
            <a:ext cx="142876" cy="142876"/>
          </a:xfrm>
          <a:prstGeom prst="rect">
            <a:avLst/>
          </a:prstGeom>
          <a:solidFill>
            <a:srgbClr val="FBD5B5"/>
          </a:solidFill>
          <a:ln w="12700"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5786446" y="2786058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самодеятельного народного творчества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5572132" y="3857628"/>
            <a:ext cx="142876" cy="142876"/>
          </a:xfrm>
          <a:prstGeom prst="rect">
            <a:avLst/>
          </a:prstGeom>
          <a:solidFill>
            <a:srgbClr val="FDE8D7"/>
          </a:solidFill>
          <a:ln w="12700"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5786446" y="3643314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дополнительного образования детей</a:t>
            </a:r>
          </a:p>
        </p:txBody>
      </p:sp>
      <p:sp>
        <p:nvSpPr>
          <p:cNvPr id="40" name="TextBox 1"/>
          <p:cNvSpPr txBox="1"/>
          <p:nvPr/>
        </p:nvSpPr>
        <p:spPr>
          <a:xfrm>
            <a:off x="1714480" y="2981322"/>
            <a:ext cx="2286016" cy="1447810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108,0 </a:t>
            </a:r>
            <a:r>
              <a:rPr lang="ru-RU" sz="3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5572132" y="4714884"/>
            <a:ext cx="142876" cy="142876"/>
          </a:xfrm>
          <a:prstGeom prst="rect">
            <a:avLst/>
          </a:prstGeom>
          <a:solidFill>
            <a:schemeClr val="bg1"/>
          </a:solidFill>
          <a:ln w="12700"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5786446" y="4429132"/>
            <a:ext cx="30718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Поддержка социально-ориентированных некоммерческих организаций</a:t>
            </a:r>
          </a:p>
        </p:txBody>
      </p:sp>
      <p:sp>
        <p:nvSpPr>
          <p:cNvPr id="49" name="TextBox 1"/>
          <p:cNvSpPr txBox="1"/>
          <p:nvPr/>
        </p:nvSpPr>
        <p:spPr>
          <a:xfrm>
            <a:off x="3061578" y="2014006"/>
            <a:ext cx="1153232" cy="70061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16,3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15,1 %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1"/>
          <p:cNvSpPr txBox="1"/>
          <p:nvPr/>
        </p:nvSpPr>
        <p:spPr>
          <a:xfrm>
            <a:off x="3428992" y="4429132"/>
            <a:ext cx="1153232" cy="70061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47,3</a:t>
            </a:r>
            <a:endParaRPr lang="ru-RU" sz="2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43,8 %  </a:t>
            </a:r>
            <a:endParaRPr lang="ru-RU" sz="2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300" b="1" dirty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1"/>
          <p:cNvSpPr txBox="1"/>
          <p:nvPr/>
        </p:nvSpPr>
        <p:spPr>
          <a:xfrm>
            <a:off x="642910" y="3942832"/>
            <a:ext cx="1153232" cy="70061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28,7</a:t>
            </a:r>
            <a:endParaRPr lang="ru-RU" sz="1200" b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26,6 % </a:t>
            </a:r>
            <a:endParaRPr lang="ru-RU" sz="1200" b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300" b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1"/>
          <p:cNvSpPr txBox="1"/>
          <p:nvPr/>
        </p:nvSpPr>
        <p:spPr>
          <a:xfrm>
            <a:off x="704124" y="2585510"/>
            <a:ext cx="1153232" cy="70061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>
                <a:solidFill>
                  <a:srgbClr val="07111D"/>
                </a:solidFill>
                <a:latin typeface="Times New Roman" pitchFamily="18" charset="0"/>
                <a:cs typeface="Times New Roman" pitchFamily="18" charset="0"/>
              </a:rPr>
              <a:t>0,2</a:t>
            </a:r>
          </a:p>
          <a:p>
            <a:pPr algn="ctr"/>
            <a:r>
              <a:rPr lang="ru-RU" sz="1200" b="1" dirty="0">
                <a:solidFill>
                  <a:srgbClr val="07111D"/>
                </a:solidFill>
                <a:latin typeface="Times New Roman" pitchFamily="18" charset="0"/>
                <a:cs typeface="Times New Roman" pitchFamily="18" charset="0"/>
              </a:rPr>
              <a:t>0,2% </a:t>
            </a:r>
          </a:p>
          <a:p>
            <a:pPr algn="ctr"/>
            <a:endParaRPr lang="ru-RU" sz="1300" b="1" dirty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1"/>
          <p:cNvSpPr txBox="1"/>
          <p:nvPr/>
        </p:nvSpPr>
        <p:spPr>
          <a:xfrm>
            <a:off x="1418504" y="2071678"/>
            <a:ext cx="1153232" cy="70061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15,6</a:t>
            </a:r>
            <a:endParaRPr lang="ru-RU" sz="1200" b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14,4 % </a:t>
            </a:r>
            <a:endParaRPr lang="ru-RU" sz="1200" b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300" b="1" dirty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5572132" y="5572140"/>
            <a:ext cx="142876" cy="142876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12700"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A400B1CE-9810-4F7B-A3CA-D50C0CF10AF8}"/>
              </a:ext>
            </a:extLst>
          </p:cNvPr>
          <p:cNvSpPr txBox="1"/>
          <p:nvPr/>
        </p:nvSpPr>
        <p:spPr>
          <a:xfrm>
            <a:off x="251520" y="82056"/>
            <a:ext cx="856895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1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</a:p>
          <a:p>
            <a:pPr lvl="0" algn="ctr"/>
            <a:r>
              <a:rPr lang="ru-RU" sz="1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МУНИЦИПАЛЬНОЙ ПРОГРАММЕ «Развитие культуры </a:t>
            </a:r>
          </a:p>
          <a:p>
            <a:pPr lvl="0" algn="ctr"/>
            <a:r>
              <a:rPr lang="ru-RU" sz="1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Омутнинского района Кировской области» В 2022 ГОДУ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00136" y="1191268"/>
            <a:ext cx="2314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РЕАЛИЗАЦИИ:  </a:t>
            </a:r>
          </a:p>
          <a:p>
            <a:r>
              <a:rPr lang="ru-RU" sz="1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– 2025 годы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70240" y="1106160"/>
            <a:ext cx="52454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ОБЪЕМ РАСХОДОВ БЮДЖЕТА </a:t>
            </a:r>
          </a:p>
          <a:p>
            <a:pPr algn="ctr" eaLnBrk="1" hangingPunct="1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РЕАЛИЗАЦИЮ МУНИЦИПАЛЬНОЙ ПРОГРАММЫ </a:t>
            </a:r>
          </a:p>
          <a:p>
            <a:pPr algn="ctr" eaLnBrk="1" hangingPunct="1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2022 – 2024 гг.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38CC0106-CD1B-4EB3-94A4-9A746198D794}"/>
              </a:ext>
            </a:extLst>
          </p:cNvPr>
          <p:cNvSpPr txBox="1"/>
          <p:nvPr/>
        </p:nvSpPr>
        <p:spPr>
          <a:xfrm>
            <a:off x="179512" y="116632"/>
            <a:ext cx="864096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1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</a:t>
            </a:r>
          </a:p>
          <a:p>
            <a:pPr algn="ctr"/>
            <a:r>
              <a:rPr lang="ru-RU" sz="1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«Развитие физической культуры и спорта, реализация молодежной политики Омутнинского района Кировской области»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8EDDEF9F-1AC0-4202-B7AB-C7DA0A9A1F12}"/>
              </a:ext>
            </a:extLst>
          </p:cNvPr>
          <p:cNvSpPr txBox="1"/>
          <p:nvPr/>
        </p:nvSpPr>
        <p:spPr>
          <a:xfrm>
            <a:off x="428596" y="1621025"/>
            <a:ext cx="196854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ЦЕЛИ: 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D5530178-D779-48D7-B26E-55DCE1786691}"/>
              </a:ext>
            </a:extLst>
          </p:cNvPr>
          <p:cNvSpPr/>
          <p:nvPr/>
        </p:nvSpPr>
        <p:spPr>
          <a:xfrm>
            <a:off x="526492" y="1988840"/>
            <a:ext cx="2893380" cy="1106849"/>
          </a:xfrm>
          <a:prstGeom prst="rect">
            <a:avLst/>
          </a:prstGeom>
          <a:solidFill>
            <a:schemeClr val="accent4"/>
          </a:solidFill>
          <a:ln w="25400">
            <a:solidFill>
              <a:srgbClr val="00607A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L="72000" algn="just">
              <a:spcBef>
                <a:spcPts val="600"/>
              </a:spcBef>
            </a:pPr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условий, обеспечивающих возможность гражданам систематически заниматься физической культурой и спортом </a:t>
            </a:r>
          </a:p>
        </p:txBody>
      </p:sp>
      <p:sp>
        <p:nvSpPr>
          <p:cNvPr id="22" name="Стрелка вправо 24">
            <a:extLst>
              <a:ext uri="{FF2B5EF4-FFF2-40B4-BE49-F238E27FC236}">
                <a16:creationId xmlns="" xmlns:a16="http://schemas.microsoft.com/office/drawing/2014/main" id="{A0D700A1-B686-40F1-A036-FF76A655A51D}"/>
              </a:ext>
            </a:extLst>
          </p:cNvPr>
          <p:cNvSpPr/>
          <p:nvPr/>
        </p:nvSpPr>
        <p:spPr>
          <a:xfrm>
            <a:off x="219635" y="2357430"/>
            <a:ext cx="423275" cy="390799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006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931D9A7C-2DE7-4E64-90E8-4481FAEDBEB9}"/>
              </a:ext>
            </a:extLst>
          </p:cNvPr>
          <p:cNvSpPr/>
          <p:nvPr/>
        </p:nvSpPr>
        <p:spPr>
          <a:xfrm>
            <a:off x="526492" y="3246227"/>
            <a:ext cx="2893380" cy="97486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rgbClr val="00607A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L="72000" algn="just">
              <a:spcBef>
                <a:spcPts val="600"/>
              </a:spcBef>
            </a:pPr>
            <a:r>
              <a:rPr lang="ru-RU" sz="1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системы подготовки спортивного резерва и совершенствование спорта высших достижений </a:t>
            </a:r>
          </a:p>
        </p:txBody>
      </p:sp>
      <p:sp>
        <p:nvSpPr>
          <p:cNvPr id="26" name="Стрелка вправо 24">
            <a:extLst>
              <a:ext uri="{FF2B5EF4-FFF2-40B4-BE49-F238E27FC236}">
                <a16:creationId xmlns="" xmlns:a16="http://schemas.microsoft.com/office/drawing/2014/main" id="{EEA96269-D6C5-4505-888B-E7E4ABBE520C}"/>
              </a:ext>
            </a:extLst>
          </p:cNvPr>
          <p:cNvSpPr/>
          <p:nvPr/>
        </p:nvSpPr>
        <p:spPr>
          <a:xfrm>
            <a:off x="219635" y="3538267"/>
            <a:ext cx="423275" cy="390799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006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C364CFB1-E085-4C8A-9AE2-8724126DD3AE}"/>
              </a:ext>
            </a:extLst>
          </p:cNvPr>
          <p:cNvSpPr/>
          <p:nvPr/>
        </p:nvSpPr>
        <p:spPr>
          <a:xfrm>
            <a:off x="526492" y="4365104"/>
            <a:ext cx="2893380" cy="530429"/>
          </a:xfrm>
          <a:prstGeom prst="rect">
            <a:avLst/>
          </a:prstGeom>
          <a:solidFill>
            <a:schemeClr val="bg1"/>
          </a:solidFill>
          <a:ln w="25400">
            <a:solidFill>
              <a:srgbClr val="00607A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L="72000" algn="just">
              <a:spcBef>
                <a:spcPts val="600"/>
              </a:spcBef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Обеспечение успешной самореализации молодежи </a:t>
            </a:r>
          </a:p>
        </p:txBody>
      </p:sp>
      <p:sp>
        <p:nvSpPr>
          <p:cNvPr id="28" name="Стрелка вправо 24">
            <a:extLst>
              <a:ext uri="{FF2B5EF4-FFF2-40B4-BE49-F238E27FC236}">
                <a16:creationId xmlns="" xmlns:a16="http://schemas.microsoft.com/office/drawing/2014/main" id="{3EA5CE40-7648-4FF4-96AA-71121CF95D56}"/>
              </a:ext>
            </a:extLst>
          </p:cNvPr>
          <p:cNvSpPr/>
          <p:nvPr/>
        </p:nvSpPr>
        <p:spPr>
          <a:xfrm>
            <a:off x="219635" y="4429132"/>
            <a:ext cx="423275" cy="390799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006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F7AA575A-255B-42FC-8832-41598264E1AF}"/>
              </a:ext>
            </a:extLst>
          </p:cNvPr>
          <p:cNvSpPr/>
          <p:nvPr/>
        </p:nvSpPr>
        <p:spPr>
          <a:xfrm>
            <a:off x="526492" y="5056675"/>
            <a:ext cx="2893380" cy="748589"/>
          </a:xfrm>
          <a:prstGeom prst="rect">
            <a:avLst/>
          </a:prstGeom>
          <a:solidFill>
            <a:schemeClr val="accent4"/>
          </a:solidFill>
          <a:ln w="25400">
            <a:solidFill>
              <a:srgbClr val="00607A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L="72000">
              <a:spcBef>
                <a:spcPts val="600"/>
              </a:spcBef>
            </a:pPr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у детей и молодежи социально значимых патриотических ценностей 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D83316A3-A04D-4881-A5E7-70DA8EB72444}"/>
              </a:ext>
            </a:extLst>
          </p:cNvPr>
          <p:cNvSpPr/>
          <p:nvPr/>
        </p:nvSpPr>
        <p:spPr>
          <a:xfrm>
            <a:off x="526492" y="5949280"/>
            <a:ext cx="2893380" cy="7455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rgbClr val="00607A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L="72000" algn="just">
              <a:spcBef>
                <a:spcPts val="600"/>
              </a:spcBef>
            </a:pPr>
            <a:r>
              <a:rPr lang="ru-RU" sz="1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молодых семей Омутнинского района доступным жильем</a:t>
            </a:r>
            <a:endParaRPr lang="ru-RU" sz="1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31" name="Стрелка вправо 24">
            <a:extLst>
              <a:ext uri="{FF2B5EF4-FFF2-40B4-BE49-F238E27FC236}">
                <a16:creationId xmlns="" xmlns:a16="http://schemas.microsoft.com/office/drawing/2014/main" id="{9C1A442A-75D5-47B0-AF19-3693E655A348}"/>
              </a:ext>
            </a:extLst>
          </p:cNvPr>
          <p:cNvSpPr/>
          <p:nvPr/>
        </p:nvSpPr>
        <p:spPr>
          <a:xfrm>
            <a:off x="214282" y="5214950"/>
            <a:ext cx="423275" cy="390799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006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24">
            <a:extLst>
              <a:ext uri="{FF2B5EF4-FFF2-40B4-BE49-F238E27FC236}">
                <a16:creationId xmlns="" xmlns:a16="http://schemas.microsoft.com/office/drawing/2014/main" id="{5C6C6D84-B3EB-420D-BD89-7D783379FD15}"/>
              </a:ext>
            </a:extLst>
          </p:cNvPr>
          <p:cNvSpPr/>
          <p:nvPr/>
        </p:nvSpPr>
        <p:spPr>
          <a:xfrm>
            <a:off x="214282" y="6110035"/>
            <a:ext cx="423275" cy="390799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006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3" name="Диаграмма 32">
            <a:extLst>
              <a:ext uri="{FF2B5EF4-FFF2-40B4-BE49-F238E27FC236}">
                <a16:creationId xmlns="" xmlns:a16="http://schemas.microsoft.com/office/drawing/2014/main" id="{6B28E6DF-B048-4622-93E3-2EE59A3BEF1A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87307426"/>
              </p:ext>
            </p:extLst>
          </p:nvPr>
        </p:nvGraphicFramePr>
        <p:xfrm>
          <a:off x="4312111" y="1916832"/>
          <a:ext cx="3500249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4" name="TextBox 2">
            <a:extLst>
              <a:ext uri="{FF2B5EF4-FFF2-40B4-BE49-F238E27FC236}">
                <a16:creationId xmlns="" xmlns:a16="http://schemas.microsoft.com/office/drawing/2014/main" id="{DF05DB8D-986C-4EEF-B953-88247F2B0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3702" y="1978215"/>
            <a:ext cx="11501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607A"/>
                </a:solidFill>
                <a:latin typeface="Times New Roman" pitchFamily="18" charset="0"/>
                <a:cs typeface="Times New Roman" pitchFamily="18" charset="0"/>
              </a:rPr>
              <a:t>млн. рублей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DA2A83B1-02B5-4ECE-A903-191A6A34D495}"/>
              </a:ext>
            </a:extLst>
          </p:cNvPr>
          <p:cNvSpPr txBox="1"/>
          <p:nvPr/>
        </p:nvSpPr>
        <p:spPr>
          <a:xfrm>
            <a:off x="3870540" y="4346520"/>
            <a:ext cx="464343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РАСХОДОВ в 2022 году</a:t>
            </a:r>
          </a:p>
        </p:txBody>
      </p:sp>
      <p:sp>
        <p:nvSpPr>
          <p:cNvPr id="36" name="Овал 35">
            <a:extLst>
              <a:ext uri="{FF2B5EF4-FFF2-40B4-BE49-F238E27FC236}">
                <a16:creationId xmlns="" xmlns:a16="http://schemas.microsoft.com/office/drawing/2014/main" id="{D7E961A3-AA28-4D0F-964E-3E90A10369E2}"/>
              </a:ext>
            </a:extLst>
          </p:cNvPr>
          <p:cNvSpPr/>
          <p:nvPr/>
        </p:nvSpPr>
        <p:spPr>
          <a:xfrm>
            <a:off x="5006173" y="4822205"/>
            <a:ext cx="2280471" cy="187453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6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Финансирование учреждений физкультуры и спорта </a:t>
            </a: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23,0 </a:t>
            </a:r>
            <a:r>
              <a:rPr lang="ru-RU" sz="1400" dirty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млн. рублей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91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Диаграмма 38"/>
          <p:cNvGraphicFramePr/>
          <p:nvPr>
            <p:extLst>
              <p:ext uri="{D42A27DB-BD31-4B8C-83A1-F6EECF244321}">
                <p14:modId xmlns="" xmlns:p14="http://schemas.microsoft.com/office/powerpoint/2010/main" val="2763861615"/>
              </p:ext>
            </p:extLst>
          </p:nvPr>
        </p:nvGraphicFramePr>
        <p:xfrm>
          <a:off x="428596" y="1214422"/>
          <a:ext cx="8232257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5500694" y="2143116"/>
            <a:ext cx="142876" cy="142876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rgbClr val="5798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5715008" y="5564375"/>
            <a:ext cx="3071834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ru-RU" sz="135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управления учреждениями физкультуры и спорта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15008" y="1992475"/>
            <a:ext cx="321467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ru-RU" sz="135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физической культуры и спорта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500694" y="3071810"/>
            <a:ext cx="142876" cy="142876"/>
          </a:xfrm>
          <a:prstGeom prst="rect">
            <a:avLst/>
          </a:prstGeom>
          <a:solidFill>
            <a:srgbClr val="B8CCE4"/>
          </a:solidFill>
          <a:ln w="12700">
            <a:solidFill>
              <a:srgbClr val="5798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5715008" y="2928934"/>
            <a:ext cx="307183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ru-RU" sz="135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деятельности учреждений физкультуры и спорта 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5500694" y="4000504"/>
            <a:ext cx="142876" cy="142876"/>
          </a:xfrm>
          <a:prstGeom prst="rect">
            <a:avLst/>
          </a:prstGeom>
          <a:solidFill>
            <a:schemeClr val="tx1"/>
          </a:solidFill>
          <a:ln w="12700">
            <a:solidFill>
              <a:srgbClr val="5798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5715008" y="3857628"/>
            <a:ext cx="328614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ru-RU" sz="135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Реализация государственной молодежной политики</a:t>
            </a:r>
          </a:p>
        </p:txBody>
      </p:sp>
      <p:sp>
        <p:nvSpPr>
          <p:cNvPr id="40" name="TextBox 1"/>
          <p:cNvSpPr txBox="1"/>
          <p:nvPr/>
        </p:nvSpPr>
        <p:spPr>
          <a:xfrm>
            <a:off x="1714480" y="3195636"/>
            <a:ext cx="2286016" cy="1447810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29,0 </a:t>
            </a:r>
            <a:r>
              <a:rPr lang="ru-RU" sz="3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5500694" y="4857760"/>
            <a:ext cx="142876" cy="142876"/>
          </a:xfrm>
          <a:prstGeom prst="rect">
            <a:avLst/>
          </a:prstGeom>
          <a:solidFill>
            <a:srgbClr val="799FCD"/>
          </a:solidFill>
          <a:ln w="12700">
            <a:solidFill>
              <a:srgbClr val="5798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5715008" y="4707119"/>
            <a:ext cx="307183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ru-RU" sz="135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Оказание поддержки молодым семьям в обеспечении жильем </a:t>
            </a:r>
          </a:p>
        </p:txBody>
      </p:sp>
      <p:sp>
        <p:nvSpPr>
          <p:cNvPr id="49" name="TextBox 1"/>
          <p:cNvSpPr txBox="1"/>
          <p:nvPr/>
        </p:nvSpPr>
        <p:spPr>
          <a:xfrm>
            <a:off x="2571736" y="2000240"/>
            <a:ext cx="1153232" cy="70061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0,5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1,7 %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1"/>
          <p:cNvSpPr txBox="1"/>
          <p:nvPr/>
        </p:nvSpPr>
        <p:spPr>
          <a:xfrm>
            <a:off x="3643306" y="4429132"/>
            <a:ext cx="1153232" cy="70061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22,9</a:t>
            </a:r>
            <a:endParaRPr lang="ru-RU" sz="1800" b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79,0 %  </a:t>
            </a:r>
            <a:endParaRPr lang="ru-RU" sz="1800" b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800" b="1" dirty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1"/>
          <p:cNvSpPr txBox="1"/>
          <p:nvPr/>
        </p:nvSpPr>
        <p:spPr>
          <a:xfrm>
            <a:off x="489810" y="4085708"/>
            <a:ext cx="1153232" cy="70061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0,2</a:t>
            </a:r>
          </a:p>
          <a:p>
            <a:pPr algn="ctr"/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0,7 % </a:t>
            </a:r>
            <a:endParaRPr lang="ru-RU" sz="12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300" b="1" dirty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1"/>
          <p:cNvSpPr txBox="1"/>
          <p:nvPr/>
        </p:nvSpPr>
        <p:spPr>
          <a:xfrm>
            <a:off x="571472" y="3357562"/>
            <a:ext cx="1153232" cy="70061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solidFill>
                  <a:srgbClr val="07111D"/>
                </a:solidFill>
                <a:latin typeface="Times New Roman" pitchFamily="18" charset="0"/>
                <a:cs typeface="Times New Roman" pitchFamily="18" charset="0"/>
              </a:rPr>
              <a:t>1,8</a:t>
            </a:r>
            <a:endParaRPr lang="ru-RU" sz="1200" b="1" dirty="0">
              <a:solidFill>
                <a:srgbClr val="07111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07111D"/>
                </a:solidFill>
                <a:latin typeface="Times New Roman" pitchFamily="18" charset="0"/>
                <a:cs typeface="Times New Roman" pitchFamily="18" charset="0"/>
              </a:rPr>
              <a:t>6,2 % </a:t>
            </a:r>
            <a:endParaRPr lang="ru-RU" sz="1200" b="1" dirty="0">
              <a:solidFill>
                <a:srgbClr val="07111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1"/>
          <p:cNvSpPr txBox="1"/>
          <p:nvPr/>
        </p:nvSpPr>
        <p:spPr>
          <a:xfrm>
            <a:off x="1428728" y="2285992"/>
            <a:ext cx="1153232" cy="70061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3,5</a:t>
            </a:r>
            <a:endParaRPr lang="ru-RU" sz="12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12,1 % </a:t>
            </a:r>
            <a:endParaRPr lang="ru-RU" sz="12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300" b="1" dirty="0">
              <a:solidFill>
                <a:srgbClr val="E7DEC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5500694" y="5715016"/>
            <a:ext cx="142876" cy="142876"/>
          </a:xfrm>
          <a:prstGeom prst="rect">
            <a:avLst/>
          </a:prstGeom>
          <a:solidFill>
            <a:srgbClr val="B2B2B2"/>
          </a:solidFill>
          <a:ln w="12700">
            <a:solidFill>
              <a:srgbClr val="5798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93CE08C7-FEEB-4165-9042-398531B762FC}"/>
              </a:ext>
            </a:extLst>
          </p:cNvPr>
          <p:cNvSpPr txBox="1"/>
          <p:nvPr/>
        </p:nvSpPr>
        <p:spPr>
          <a:xfrm>
            <a:off x="179512" y="100757"/>
            <a:ext cx="871296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1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</a:p>
          <a:p>
            <a:pPr lvl="0" algn="ctr"/>
            <a:r>
              <a:rPr lang="ru-RU" sz="1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МУНИЦИПАЛЬНОЙ ПРОГРАММЕ «Развитие физической культуры и спорта, реализация молодежной политики </a:t>
            </a:r>
          </a:p>
          <a:p>
            <a:pPr lvl="0" algn="ctr"/>
            <a:r>
              <a:rPr lang="ru-RU" sz="1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Омутнинского района Кировской области» В 2022 ГОДУ</a:t>
            </a:r>
          </a:p>
        </p:txBody>
      </p:sp>
    </p:spTree>
    <p:extLst>
      <p:ext uri="{BB962C8B-B14F-4D97-AF65-F5344CB8AC3E}">
        <p14:creationId xmlns="" xmlns:p14="http://schemas.microsoft.com/office/powerpoint/2010/main" val="19934473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31446" y="1643050"/>
            <a:ext cx="2283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РЕАЛИЗАЦИИ:  </a:t>
            </a:r>
          </a:p>
          <a:p>
            <a:r>
              <a:rPr lang="ru-RU" sz="1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– 2025 годы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85694" y="1214422"/>
            <a:ext cx="50011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ОБЪЕМ РАСХОДОВ БЮДЖЕТА </a:t>
            </a:r>
          </a:p>
          <a:p>
            <a:pPr algn="ctr" eaLnBrk="1" hangingPunct="1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РЕАЛИЗАЦИЮ МУНИЦИПАЛЬНОЙ ПРОГРАММЫ в 2022 – 2024 гг.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44A5008E-098E-459B-AA33-CBAD18BE559E}"/>
              </a:ext>
            </a:extLst>
          </p:cNvPr>
          <p:cNvSpPr txBox="1"/>
          <p:nvPr/>
        </p:nvSpPr>
        <p:spPr>
          <a:xfrm>
            <a:off x="152374" y="140099"/>
            <a:ext cx="867762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1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</a:t>
            </a:r>
          </a:p>
          <a:p>
            <a:pPr lvl="0" algn="ctr"/>
            <a:r>
              <a:rPr lang="ru-RU" sz="1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«Управление муниципальными финансами и регулирование межбюджетных отношений в Омутнинском районе Кировской области»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65566176-240B-4B27-9F7A-FD7BEF28135D}"/>
              </a:ext>
            </a:extLst>
          </p:cNvPr>
          <p:cNvSpPr txBox="1"/>
          <p:nvPr/>
        </p:nvSpPr>
        <p:spPr>
          <a:xfrm>
            <a:off x="428596" y="2285992"/>
            <a:ext cx="244823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ЦЕЛЬ: 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847811C8-AB9E-4712-9993-7A075C41E9EF}"/>
              </a:ext>
            </a:extLst>
          </p:cNvPr>
          <p:cNvSpPr/>
          <p:nvPr/>
        </p:nvSpPr>
        <p:spPr>
          <a:xfrm>
            <a:off x="546962" y="2776628"/>
            <a:ext cx="3096344" cy="940404"/>
          </a:xfrm>
          <a:prstGeom prst="rect">
            <a:avLst/>
          </a:prstGeom>
          <a:solidFill>
            <a:schemeClr val="accent6"/>
          </a:solidFill>
          <a:ln w="25400">
            <a:solidFill>
              <a:srgbClr val="007696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L="72000" algn="just">
              <a:spcBef>
                <a:spcPts val="600"/>
              </a:spcBef>
            </a:pPr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 финансовой, бюджетной, налоговой политики на территории Омутнинского района </a:t>
            </a:r>
            <a:endParaRPr lang="ru-RU" sz="1400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26" name="Стрелка вправо 24">
            <a:extLst>
              <a:ext uri="{FF2B5EF4-FFF2-40B4-BE49-F238E27FC236}">
                <a16:creationId xmlns="" xmlns:a16="http://schemas.microsoft.com/office/drawing/2014/main" id="{611F728B-347D-4677-B168-8B0870ADC3A1}"/>
              </a:ext>
            </a:extLst>
          </p:cNvPr>
          <p:cNvSpPr/>
          <p:nvPr/>
        </p:nvSpPr>
        <p:spPr>
          <a:xfrm>
            <a:off x="219635" y="3038201"/>
            <a:ext cx="423275" cy="390799"/>
          </a:xfrm>
          <a:prstGeom prst="rightArrow">
            <a:avLst/>
          </a:prstGeom>
          <a:solidFill>
            <a:schemeClr val="bg1"/>
          </a:solidFill>
          <a:ln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7" name="Диаграмма 26">
            <a:extLst>
              <a:ext uri="{FF2B5EF4-FFF2-40B4-BE49-F238E27FC236}">
                <a16:creationId xmlns="" xmlns:a16="http://schemas.microsoft.com/office/drawing/2014/main" id="{6A3EB49F-73E0-4581-B14F-60312530283B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087440752"/>
              </p:ext>
            </p:extLst>
          </p:nvPr>
        </p:nvGraphicFramePr>
        <p:xfrm>
          <a:off x="4429124" y="2000240"/>
          <a:ext cx="3500249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" name="TextBox 2">
            <a:extLst>
              <a:ext uri="{FF2B5EF4-FFF2-40B4-BE49-F238E27FC236}">
                <a16:creationId xmlns="" xmlns:a16="http://schemas.microsoft.com/office/drawing/2014/main" id="{020778CE-7595-43A8-8C2E-FFF33BAAB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9448" y="1857364"/>
            <a:ext cx="11501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7696"/>
                </a:solidFill>
                <a:latin typeface="Times New Roman" pitchFamily="18" charset="0"/>
                <a:cs typeface="Times New Roman" pitchFamily="18" charset="0"/>
              </a:rPr>
              <a:t>млн. рублей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0A8A8985-141F-4362-857C-C06C9EBF8078}"/>
              </a:ext>
            </a:extLst>
          </p:cNvPr>
          <p:cNvSpPr txBox="1"/>
          <p:nvPr/>
        </p:nvSpPr>
        <p:spPr>
          <a:xfrm>
            <a:off x="1962229" y="4311504"/>
            <a:ext cx="464343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РАСХОДОВ в 2022 году</a:t>
            </a:r>
          </a:p>
        </p:txBody>
      </p:sp>
      <p:sp>
        <p:nvSpPr>
          <p:cNvPr id="30" name="Овал 29">
            <a:extLst>
              <a:ext uri="{FF2B5EF4-FFF2-40B4-BE49-F238E27FC236}">
                <a16:creationId xmlns="" xmlns:a16="http://schemas.microsoft.com/office/drawing/2014/main" id="{E8B47E78-9EB6-4D4B-BED6-803B89B29BE5}"/>
              </a:ext>
            </a:extLst>
          </p:cNvPr>
          <p:cNvSpPr/>
          <p:nvPr/>
        </p:nvSpPr>
        <p:spPr>
          <a:xfrm>
            <a:off x="1962229" y="4832957"/>
            <a:ext cx="2199542" cy="176110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Обслуживание муниципального долга –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1400" dirty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9,2 млн. рублей</a:t>
            </a:r>
            <a:endParaRPr lang="ru-RU" sz="1400" dirty="0">
              <a:solidFill>
                <a:schemeClr val="bg2">
                  <a:lumMod val="1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2" name="Овал 31">
            <a:extLst>
              <a:ext uri="{FF2B5EF4-FFF2-40B4-BE49-F238E27FC236}">
                <a16:creationId xmlns="" xmlns:a16="http://schemas.microsoft.com/office/drawing/2014/main" id="{CB4FE7A1-4B6B-4B5E-B87E-2F90026086BB}"/>
              </a:ext>
            </a:extLst>
          </p:cNvPr>
          <p:cNvSpPr/>
          <p:nvPr/>
        </p:nvSpPr>
        <p:spPr>
          <a:xfrm>
            <a:off x="4604706" y="4797152"/>
            <a:ext cx="2199542" cy="176110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Перечисление межбюджетных трансфертов –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19,2 </a:t>
            </a:r>
            <a:r>
              <a:rPr lang="ru-RU" sz="1400" dirty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млн. рублей</a:t>
            </a:r>
            <a:endParaRPr lang="ru-RU" sz="1400" dirty="0">
              <a:solidFill>
                <a:schemeClr val="bg2">
                  <a:lumMod val="10000"/>
                </a:scheme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91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357158" y="1357298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РЕАЛИЗАЦИИ:  </a:t>
            </a:r>
            <a:endParaRPr lang="ru-RU" sz="14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2025 годы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43306" y="1214422"/>
            <a:ext cx="52149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ОБЪЕМ РАСХОДОВ БЮДЖЕТА </a:t>
            </a:r>
          </a:p>
          <a:p>
            <a:pPr algn="ctr" eaLnBrk="1" hangingPunct="1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РЕАЛИЗАЦИЮ МУНИЦИПАЛЬНОЙ ПРОГРАММЫ </a:t>
            </a:r>
            <a:endParaRPr lang="ru-RU" sz="14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2022 </a:t>
            </a: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гг. 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85720" y="142852"/>
            <a:ext cx="86439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</a:t>
            </a:r>
          </a:p>
          <a:p>
            <a:pPr lvl="0"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«Развитие муниципального управления Омутнинского района Кировской области»</a:t>
            </a:r>
            <a:endParaRPr lang="ru-RU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57158" y="2049653"/>
            <a:ext cx="19702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ЦЕЛИ: 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D5530178-D779-48D7-B26E-55DCE1786691}"/>
              </a:ext>
            </a:extLst>
          </p:cNvPr>
          <p:cNvSpPr/>
          <p:nvPr/>
        </p:nvSpPr>
        <p:spPr>
          <a:xfrm>
            <a:off x="607050" y="2500306"/>
            <a:ext cx="2893380" cy="785818"/>
          </a:xfrm>
          <a:prstGeom prst="rect">
            <a:avLst/>
          </a:prstGeom>
          <a:solidFill>
            <a:schemeClr val="accent4"/>
          </a:solidFill>
          <a:ln w="25400">
            <a:solidFill>
              <a:srgbClr val="00607A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L="72000" indent="-285750">
              <a:spcBef>
                <a:spcPts val="600"/>
              </a:spcBef>
              <a:spcAft>
                <a:spcPts val="0"/>
              </a:spcAft>
            </a:pPr>
            <a:r>
              <a:rPr lang="ru-RU" sz="14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Совершенствование и оптимизация системы муниципального управления </a:t>
            </a:r>
            <a:endParaRPr lang="ru-RU" sz="1400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трелка вправо 24">
            <a:extLst>
              <a:ext uri="{FF2B5EF4-FFF2-40B4-BE49-F238E27FC236}">
                <a16:creationId xmlns="" xmlns:a16="http://schemas.microsoft.com/office/drawing/2014/main" id="{A0D700A1-B686-40F1-A036-FF76A655A51D}"/>
              </a:ext>
            </a:extLst>
          </p:cNvPr>
          <p:cNvSpPr/>
          <p:nvPr/>
        </p:nvSpPr>
        <p:spPr>
          <a:xfrm>
            <a:off x="291073" y="2714620"/>
            <a:ext cx="423275" cy="390799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006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D5530178-D779-48D7-B26E-55DCE1786691}"/>
              </a:ext>
            </a:extLst>
          </p:cNvPr>
          <p:cNvSpPr/>
          <p:nvPr/>
        </p:nvSpPr>
        <p:spPr>
          <a:xfrm>
            <a:off x="607050" y="3571876"/>
            <a:ext cx="2893380" cy="114300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rgbClr val="00607A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L="72000" indent="-285750">
              <a:spcBef>
                <a:spcPts val="600"/>
              </a:spcBef>
              <a:spcAft>
                <a:spcPts val="0"/>
              </a:spcAft>
            </a:pP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Повышение эффективности и информационной прозрачности деятельности   органов местного самоуправления Омутнинского района </a:t>
            </a:r>
            <a:endParaRPr lang="ru-RU" sz="1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трелка вправо 24">
            <a:extLst>
              <a:ext uri="{FF2B5EF4-FFF2-40B4-BE49-F238E27FC236}">
                <a16:creationId xmlns="" xmlns:a16="http://schemas.microsoft.com/office/drawing/2014/main" id="{A0D700A1-B686-40F1-A036-FF76A655A51D}"/>
              </a:ext>
            </a:extLst>
          </p:cNvPr>
          <p:cNvSpPr/>
          <p:nvPr/>
        </p:nvSpPr>
        <p:spPr>
          <a:xfrm>
            <a:off x="291073" y="3966895"/>
            <a:ext cx="423275" cy="390799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006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D5530178-D779-48D7-B26E-55DCE1786691}"/>
              </a:ext>
            </a:extLst>
          </p:cNvPr>
          <p:cNvSpPr/>
          <p:nvPr/>
        </p:nvSpPr>
        <p:spPr>
          <a:xfrm>
            <a:off x="607050" y="5000636"/>
            <a:ext cx="2893380" cy="1143008"/>
          </a:xfrm>
          <a:prstGeom prst="rect">
            <a:avLst/>
          </a:prstGeom>
          <a:noFill/>
          <a:ln w="25400">
            <a:solidFill>
              <a:srgbClr val="00607A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L="72000" indent="-285750">
              <a:spcBef>
                <a:spcPts val="600"/>
              </a:spcBef>
              <a:spcAft>
                <a:spcPts val="0"/>
              </a:spcAft>
            </a:pP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Исполнение отдельных государственных полномочий, переданных федеральными законами и законами Кировской области</a:t>
            </a:r>
          </a:p>
        </p:txBody>
      </p:sp>
      <p:sp>
        <p:nvSpPr>
          <p:cNvPr id="27" name="Стрелка вправо 26">
            <a:extLst>
              <a:ext uri="{FF2B5EF4-FFF2-40B4-BE49-F238E27FC236}">
                <a16:creationId xmlns="" xmlns:a16="http://schemas.microsoft.com/office/drawing/2014/main" id="{A0D700A1-B686-40F1-A036-FF76A655A51D}"/>
              </a:ext>
            </a:extLst>
          </p:cNvPr>
          <p:cNvSpPr/>
          <p:nvPr/>
        </p:nvSpPr>
        <p:spPr>
          <a:xfrm>
            <a:off x="291073" y="5395655"/>
            <a:ext cx="423275" cy="390799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006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8" name="Диаграмма 27">
            <a:extLst>
              <a:ext uri="{FF2B5EF4-FFF2-40B4-BE49-F238E27FC236}">
                <a16:creationId xmlns="" xmlns:a16="http://schemas.microsoft.com/office/drawing/2014/main" id="{6B28E6DF-B048-4622-93E3-2EE59A3BEF1A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87307426"/>
              </p:ext>
            </p:extLst>
          </p:nvPr>
        </p:nvGraphicFramePr>
        <p:xfrm>
          <a:off x="4500562" y="2000240"/>
          <a:ext cx="3786214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" name="TextBox 2">
            <a:extLst>
              <a:ext uri="{FF2B5EF4-FFF2-40B4-BE49-F238E27FC236}">
                <a16:creationId xmlns="" xmlns:a16="http://schemas.microsoft.com/office/drawing/2014/main" id="{DF05DB8D-986C-4EEF-B953-88247F2B0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6638" y="2049653"/>
            <a:ext cx="11501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607A"/>
                </a:solidFill>
                <a:latin typeface="Times New Roman" pitchFamily="18" charset="0"/>
                <a:cs typeface="Times New Roman" pitchFamily="18" charset="0"/>
              </a:rPr>
              <a:t>млн. рублей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0A8A8985-141F-4362-857C-C06C9EBF8078}"/>
              </a:ext>
            </a:extLst>
          </p:cNvPr>
          <p:cNvSpPr txBox="1"/>
          <p:nvPr/>
        </p:nvSpPr>
        <p:spPr>
          <a:xfrm>
            <a:off x="4071934" y="4357694"/>
            <a:ext cx="464343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РАСХОДОВ в 2022 году</a:t>
            </a:r>
          </a:p>
        </p:txBody>
      </p:sp>
      <p:sp>
        <p:nvSpPr>
          <p:cNvPr id="31" name="Овал 30">
            <a:extLst>
              <a:ext uri="{FF2B5EF4-FFF2-40B4-BE49-F238E27FC236}">
                <a16:creationId xmlns="" xmlns:a16="http://schemas.microsoft.com/office/drawing/2014/main" id="{D7E961A3-AA28-4D0F-964E-3E90A10369E2}"/>
              </a:ext>
            </a:extLst>
          </p:cNvPr>
          <p:cNvSpPr/>
          <p:nvPr/>
        </p:nvSpPr>
        <p:spPr>
          <a:xfrm>
            <a:off x="5000628" y="4786322"/>
            <a:ext cx="2857520" cy="187453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6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деятельности органов местного самоуправления и структурных подразделений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33,4 </a:t>
            </a:r>
            <a:r>
              <a:rPr lang="ru-RU" sz="1400" dirty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млн. рублей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2"/>
          <p:cNvSpPr txBox="1">
            <a:spLocks noChangeArrowheads="1"/>
          </p:cNvSpPr>
          <p:nvPr/>
        </p:nvSpPr>
        <p:spPr>
          <a:xfrm>
            <a:off x="2214546" y="214290"/>
            <a:ext cx="4929222" cy="64294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small" spc="0" normalizeH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ОСНОВНЫЕ ПОНЯТИЯ</a:t>
            </a:r>
          </a:p>
        </p:txBody>
      </p:sp>
      <p:sp>
        <p:nvSpPr>
          <p:cNvPr id="37" name="Овал 36"/>
          <p:cNvSpPr/>
          <p:nvPr/>
        </p:nvSpPr>
        <p:spPr>
          <a:xfrm>
            <a:off x="2089530" y="1857364"/>
            <a:ext cx="4697048" cy="3757638"/>
          </a:xfrm>
          <a:prstGeom prst="ellipse">
            <a:avLst/>
          </a:prstGeom>
          <a:solidFill>
            <a:srgbClr val="97B5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49" name="Прямоугольник 20"/>
          <p:cNvSpPr>
            <a:spLocks noChangeArrowheads="1"/>
          </p:cNvSpPr>
          <p:nvPr/>
        </p:nvSpPr>
        <p:spPr bwMode="auto">
          <a:xfrm>
            <a:off x="2786050" y="2281190"/>
            <a:ext cx="321471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Бюджет – 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 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214414" y="1237292"/>
            <a:ext cx="178595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 – </a:t>
            </a:r>
          </a:p>
          <a:p>
            <a:pPr algn="ctr" eaLnBrk="1" hangingPunct="1"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поступающие в бюджет денежные средства. </a:t>
            </a:r>
            <a:endParaRPr lang="ru-RU" b="1" dirty="0">
              <a:solidFill>
                <a:schemeClr val="bg2">
                  <a:lumMod val="10000"/>
                </a:schemeClr>
              </a:solidFill>
              <a:latin typeface="Constantia" pitchFamily="18" charset="0"/>
            </a:endParaRPr>
          </a:p>
        </p:txBody>
      </p:sp>
      <p:sp>
        <p:nvSpPr>
          <p:cNvPr id="42" name="Стрелка вниз 41"/>
          <p:cNvSpPr/>
          <p:nvPr/>
        </p:nvSpPr>
        <p:spPr>
          <a:xfrm>
            <a:off x="5143504" y="4071942"/>
            <a:ext cx="3643338" cy="250033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defRPr/>
            </a:pPr>
            <a:endParaRPr lang="ru-RU" sz="1400" b="1" dirty="0">
              <a:solidFill>
                <a:schemeClr val="bg2">
                  <a:lumMod val="10000"/>
                </a:schemeClr>
              </a:solidFill>
              <a:latin typeface="Constantia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000760" y="4643446"/>
            <a:ext cx="192882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– выплачиваемые  из бюджета денежные средства. </a:t>
            </a:r>
            <a:endParaRPr lang="ru-RU" b="1" dirty="0">
              <a:solidFill>
                <a:schemeClr val="bg2">
                  <a:lumMod val="10000"/>
                </a:schemeClr>
              </a:solidFill>
              <a:latin typeface="Constantia" pitchFamily="18" charset="0"/>
            </a:endParaRPr>
          </a:p>
        </p:txBody>
      </p:sp>
      <p:sp>
        <p:nvSpPr>
          <p:cNvPr id="44" name="Стрелка вниз 43"/>
          <p:cNvSpPr/>
          <p:nvPr/>
        </p:nvSpPr>
        <p:spPr>
          <a:xfrm>
            <a:off x="285720" y="785794"/>
            <a:ext cx="3643338" cy="250033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defRPr/>
            </a:pPr>
            <a:endParaRPr lang="ru-RU" sz="1400" b="1" dirty="0">
              <a:solidFill>
                <a:schemeClr val="bg2">
                  <a:lumMod val="10000"/>
                </a:schemeClr>
              </a:solidFill>
              <a:latin typeface="Constant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43768" y="1000108"/>
            <a:ext cx="157163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714744" y="1000108"/>
            <a:ext cx="242889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143372" y="1059404"/>
            <a:ext cx="15716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  <a:endParaRPr lang="ru-RU" b="1" dirty="0">
              <a:solidFill>
                <a:schemeClr val="bg1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143768" y="1059404"/>
            <a:ext cx="1643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357950" y="1214422"/>
            <a:ext cx="500066" cy="1588"/>
          </a:xfrm>
          <a:prstGeom prst="line">
            <a:avLst/>
          </a:prstGeom>
          <a:ln w="4445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трелка вниз 20"/>
          <p:cNvSpPr/>
          <p:nvPr/>
        </p:nvSpPr>
        <p:spPr>
          <a:xfrm rot="18806840">
            <a:off x="6391512" y="1437737"/>
            <a:ext cx="571504" cy="928694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786578" y="2214554"/>
            <a:ext cx="192882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07111D"/>
                </a:solidFill>
                <a:latin typeface="Times New Roman" pitchFamily="18" charset="0"/>
                <a:cs typeface="Times New Roman" pitchFamily="18" charset="0"/>
              </a:rPr>
              <a:t>Профицит – превышение доходов бюджета над его расходами.</a:t>
            </a:r>
          </a:p>
          <a:p>
            <a:pPr algn="ctr" eaLnBrk="1" hangingPunct="1">
              <a:defRPr/>
            </a:pPr>
            <a:endParaRPr lang="ru-RU" b="1" dirty="0">
              <a:solidFill>
                <a:srgbClr val="07111D"/>
              </a:solidFill>
              <a:latin typeface="Constantia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7158" y="6072206"/>
            <a:ext cx="157163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57158" y="6131502"/>
            <a:ext cx="15716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  <a:endParaRPr lang="ru-RU" b="1" dirty="0">
              <a:solidFill>
                <a:schemeClr val="bg1">
                  <a:lumMod val="75000"/>
                </a:schemeClr>
              </a:solidFill>
              <a:latin typeface="Constantia" pitchFamily="18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2143108" y="6356370"/>
            <a:ext cx="500066" cy="1588"/>
          </a:xfrm>
          <a:prstGeom prst="line">
            <a:avLst/>
          </a:prstGeom>
          <a:ln w="4445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2857488" y="6072206"/>
            <a:ext cx="242889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214678" y="6131502"/>
            <a:ext cx="1785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</a:p>
        </p:txBody>
      </p:sp>
      <p:sp>
        <p:nvSpPr>
          <p:cNvPr id="28" name="Стрелка вниз 27"/>
          <p:cNvSpPr/>
          <p:nvPr/>
        </p:nvSpPr>
        <p:spPr>
          <a:xfrm rot="8157343">
            <a:off x="1671196" y="5134510"/>
            <a:ext cx="571504" cy="928694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14282" y="3817814"/>
            <a:ext cx="192882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Дефицит – превышение расходов бюджета над его доходами.</a:t>
            </a:r>
          </a:p>
          <a:p>
            <a:pPr algn="ctr"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b="1" dirty="0">
              <a:solidFill>
                <a:schemeClr val="bg2">
                  <a:lumMod val="10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28596" y="178592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РЕАЛИЗАЦИИ:  </a:t>
            </a:r>
            <a:endParaRPr lang="ru-RU" sz="14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2025 годы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14744" y="1214422"/>
            <a:ext cx="51435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ОБЪЕМ РАСХОДОВ БЮДЖЕТА </a:t>
            </a:r>
          </a:p>
          <a:p>
            <a:pPr algn="ctr" eaLnBrk="1" hangingPunct="1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РЕАЛИЗАЦИЮ МУНИЦИПАЛЬНОЙ ПРОГРАММЫ </a:t>
            </a:r>
            <a:endParaRPr lang="ru-RU" sz="14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 – 2023 гг. 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720" y="142852"/>
            <a:ext cx="8572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</a:t>
            </a:r>
          </a:p>
          <a:p>
            <a:pPr lvl="0" algn="ctr"/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«Профилактика правонарушений и преступлений, противодействие экстремизму и терроризму в Омутнинском районе»</a:t>
            </a:r>
            <a:endParaRPr lang="ru-RU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28596" y="2406843"/>
            <a:ext cx="19125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ЦЕЛЬ: 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74485F76-5CFA-4000-9970-91BA361451F9}"/>
              </a:ext>
            </a:extLst>
          </p:cNvPr>
          <p:cNvSpPr/>
          <p:nvPr/>
        </p:nvSpPr>
        <p:spPr>
          <a:xfrm>
            <a:off x="607050" y="2926531"/>
            <a:ext cx="2893380" cy="716783"/>
          </a:xfrm>
          <a:prstGeom prst="rect">
            <a:avLst/>
          </a:prstGeom>
          <a:solidFill>
            <a:schemeClr val="accent1"/>
          </a:solidFill>
          <a:ln w="25400">
            <a:solidFill>
              <a:srgbClr val="57982A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L="72000" indent="-285750" algn="just"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Защита прав и свободы человека на территории Омутнинского района</a:t>
            </a:r>
            <a:endParaRPr lang="ru-RU" sz="1400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трелка вправо 24">
            <a:extLst>
              <a:ext uri="{FF2B5EF4-FFF2-40B4-BE49-F238E27FC236}">
                <a16:creationId xmlns="" xmlns:a16="http://schemas.microsoft.com/office/drawing/2014/main" id="{73646FF9-BF3F-47D2-906B-18E89D0BF26F}"/>
              </a:ext>
            </a:extLst>
          </p:cNvPr>
          <p:cNvSpPr/>
          <p:nvPr/>
        </p:nvSpPr>
        <p:spPr>
          <a:xfrm>
            <a:off x="291073" y="3038201"/>
            <a:ext cx="423275" cy="390799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5798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2" name="Диаграмма 21">
            <a:extLst>
              <a:ext uri="{FF2B5EF4-FFF2-40B4-BE49-F238E27FC236}">
                <a16:creationId xmlns="" xmlns:a16="http://schemas.microsoft.com/office/drawing/2014/main" id="{CF37A861-D25E-4C1A-9CBB-928F358C498C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428547167"/>
              </p:ext>
            </p:extLst>
          </p:nvPr>
        </p:nvGraphicFramePr>
        <p:xfrm>
          <a:off x="4500562" y="2000240"/>
          <a:ext cx="3714776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TextBox 2">
            <a:extLst>
              <a:ext uri="{FF2B5EF4-FFF2-40B4-BE49-F238E27FC236}">
                <a16:creationId xmlns="" xmlns:a16="http://schemas.microsoft.com/office/drawing/2014/main" id="{49D152A5-F796-4E40-8AE6-D50486031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16" y="2143116"/>
            <a:ext cx="11501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 рублей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0A8A8985-141F-4362-857C-C06C9EBF8078}"/>
              </a:ext>
            </a:extLst>
          </p:cNvPr>
          <p:cNvSpPr txBox="1"/>
          <p:nvPr/>
        </p:nvSpPr>
        <p:spPr>
          <a:xfrm>
            <a:off x="1962229" y="4311504"/>
            <a:ext cx="464343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РАСХОДОВ в 2022 году</a:t>
            </a:r>
          </a:p>
        </p:txBody>
      </p:sp>
      <p:sp>
        <p:nvSpPr>
          <p:cNvPr id="25" name="Овал 24">
            <a:extLst>
              <a:ext uri="{FF2B5EF4-FFF2-40B4-BE49-F238E27FC236}">
                <a16:creationId xmlns="" xmlns:a16="http://schemas.microsoft.com/office/drawing/2014/main" id="{D1821F0D-19A3-477E-B709-4858095D0B55}"/>
              </a:ext>
            </a:extLst>
          </p:cNvPr>
          <p:cNvSpPr/>
          <p:nvPr/>
        </p:nvSpPr>
        <p:spPr>
          <a:xfrm>
            <a:off x="1500166" y="4786322"/>
            <a:ext cx="2714644" cy="187453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5798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Профилактика безнадзорности и правонарушений несовершеннолетних </a:t>
            </a:r>
            <a:r>
              <a:rPr lang="ru-RU" sz="1400" dirty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0,17 млн</a:t>
            </a:r>
            <a:r>
              <a:rPr lang="ru-RU" sz="1400" dirty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рублей</a:t>
            </a:r>
            <a:endParaRPr lang="ru-RU" sz="1400" dirty="0">
              <a:solidFill>
                <a:schemeClr val="bg2">
                  <a:lumMod val="1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27" name="Овал 26">
            <a:extLst>
              <a:ext uri="{FF2B5EF4-FFF2-40B4-BE49-F238E27FC236}">
                <a16:creationId xmlns="" xmlns:a16="http://schemas.microsoft.com/office/drawing/2014/main" id="{D1821F0D-19A3-477E-B709-4858095D0B55}"/>
              </a:ext>
            </a:extLst>
          </p:cNvPr>
          <p:cNvSpPr/>
          <p:nvPr/>
        </p:nvSpPr>
        <p:spPr>
          <a:xfrm>
            <a:off x="4500562" y="4786322"/>
            <a:ext cx="2714644" cy="187453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5798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условий для деятельности народных дружин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0,05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млн</a:t>
            </a:r>
            <a:r>
              <a:rPr lang="ru-RU" sz="1400" dirty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рублей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59" name="Group 7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93674456"/>
              </p:ext>
            </p:extLst>
          </p:nvPr>
        </p:nvGraphicFramePr>
        <p:xfrm>
          <a:off x="357158" y="1714488"/>
          <a:ext cx="8286809" cy="4286280"/>
        </p:xfrm>
        <a:graphic>
          <a:graphicData uri="http://schemas.openxmlformats.org/drawingml/2006/table">
            <a:tbl>
              <a:tblPr/>
              <a:tblGrid>
                <a:gridCol w="47011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952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952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952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78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07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Ежемесячные денежные выплаты на детей-сирот и детей, оставшихся без попечения родителей, находящихся под опекой (попечительством), в приемной семье, и выплаты, причитающиеся приемным родителям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12 083,8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12 083,8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12 083,8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490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Ежемесячные денежные выплаты отдельным категориям специалистов работающих в муниципальных учреждениях и проживающих в сельских населенных пунктах или поселках городского типа, частичная компенсация расходов на оплату жилого помещения и коммунальных услуг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369,0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369,0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369,0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001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Компенсация платы, взимаемой с родителей (законных представителей) за присмотр и  уход за детьми в образовательных организациях, реализующих образовательную программу дошкольного образования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2 122,8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122,8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122,8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85720" y="357166"/>
            <a:ext cx="8429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ВЫПЛАТЫ ОТДЕЛЬНЫМ КАТЕГОРИЯМ ГРАЖДАН</a:t>
            </a:r>
            <a:endParaRPr lang="ru-RU" sz="2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2">
            <a:extLst>
              <a:ext uri="{FF2B5EF4-FFF2-40B4-BE49-F238E27FC236}">
                <a16:creationId xmlns="" xmlns:a16="http://schemas.microsoft.com/office/drawing/2014/main" id="{DD98582B-5BA5-4D37-9F2D-DAAB70DEC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6644" y="1273718"/>
            <a:ext cx="13644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696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dirty="0">
                <a:solidFill>
                  <a:srgbClr val="007696"/>
                </a:solidFill>
                <a:latin typeface="Times New Roman" pitchFamily="18" charset="0"/>
                <a:cs typeface="Times New Roman" pitchFamily="18" charset="0"/>
              </a:rPr>
              <a:t>рублей</a:t>
            </a:r>
          </a:p>
        </p:txBody>
      </p:sp>
    </p:spTree>
    <p:extLst>
      <p:ext uri="{BB962C8B-B14F-4D97-AF65-F5344CB8AC3E}">
        <p14:creationId xmlns="" xmlns:p14="http://schemas.microsoft.com/office/powerpoint/2010/main" val="415339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>
            <a:extLst>
              <a:ext uri="{FF2B5EF4-FFF2-40B4-BE49-F238E27FC236}">
                <a16:creationId xmlns="" xmlns:a16="http://schemas.microsoft.com/office/drawing/2014/main" id="{4BF8D800-F544-4605-BE46-FA0A66ACD989}"/>
              </a:ext>
            </a:extLst>
          </p:cNvPr>
          <p:cNvSpPr/>
          <p:nvPr/>
        </p:nvSpPr>
        <p:spPr>
          <a:xfrm>
            <a:off x="8072462" y="5643578"/>
            <a:ext cx="642942" cy="64294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359" name="Group 7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43670149"/>
              </p:ext>
            </p:extLst>
          </p:nvPr>
        </p:nvGraphicFramePr>
        <p:xfrm>
          <a:off x="428596" y="1214422"/>
          <a:ext cx="8215369" cy="5240624"/>
        </p:xfrm>
        <a:graphic>
          <a:graphicData uri="http://schemas.openxmlformats.org/drawingml/2006/table">
            <a:tbl>
              <a:tblPr/>
              <a:tblGrid>
                <a:gridCol w="47603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516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516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5168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083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919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Возмещение расходов, связанных с предоставлением меры социальной поддержки, установленной абзацем первым части 1 статьи 15 Закона Кировской области «Об образовании в Кировской области», с учетом положений части 3 статьи 17 указанного закона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10 117,8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552,8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10 974,9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561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Выплата компенсации за работу по подготовке и проведению государственной итоговой аттестации по образовательным программам основного общего и среднего общего образования педагогическим работникам муниципальных образовательных организаций, участвующим в проведении указанной государственной итоговой аттестации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228,6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228,6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228,6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Ежемесячное денежное вознаграждение за классное руководство педагогическим работникам государственных и муниципальных общеобразовательных организаций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17 518,4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17 518,4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17 518,4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мероприятий по обеспечению жильем молодых семей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1 789,8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1 813,4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1 804,4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85720" y="283469"/>
            <a:ext cx="842968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ВЫПЛАТЫ ОТДЕЛЬНЫМ КАТЕГОРИЯМ ГРАЖДАН</a:t>
            </a:r>
            <a:endParaRPr lang="ru-RU" sz="22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58082" y="785794"/>
            <a:ext cx="161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60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dirty="0">
                <a:solidFill>
                  <a:srgbClr val="00607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 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="" xmlns:a16="http://schemas.microsoft.com/office/drawing/2014/main" id="{C1C8A01D-CB33-44F0-ACAF-6CC4E225F247}"/>
              </a:ext>
            </a:extLst>
          </p:cNvPr>
          <p:cNvCxnSpPr/>
          <p:nvPr/>
        </p:nvCxnSpPr>
        <p:spPr>
          <a:xfrm rot="5400000">
            <a:off x="5571362" y="3429000"/>
            <a:ext cx="6858000" cy="1588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15339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357158" y="142852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ТРАНСФЕРТЫ, ПРЕДОСТАВЛЯЕМЫЕ </a:t>
            </a:r>
          </a:p>
          <a:p>
            <a:pPr algn="ctr" eaLnBrk="1" hangingPunct="1">
              <a:defRPr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БЮДЖЕТАМ ПОСЕЛЕНИЙ</a:t>
            </a:r>
            <a:endParaRPr lang="ru-RU" sz="2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3" name="Диаграмма 32"/>
          <p:cNvGraphicFramePr/>
          <p:nvPr>
            <p:extLst>
              <p:ext uri="{D42A27DB-BD31-4B8C-83A1-F6EECF244321}">
                <p14:modId xmlns="" xmlns:p14="http://schemas.microsoft.com/office/powerpoint/2010/main" val="3843362116"/>
              </p:ext>
            </p:extLst>
          </p:nvPr>
        </p:nvGraphicFramePr>
        <p:xfrm>
          <a:off x="357158" y="1214422"/>
          <a:ext cx="8429684" cy="537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429124" y="1500174"/>
            <a:ext cx="161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 рублей </a:t>
            </a:r>
          </a:p>
        </p:txBody>
      </p:sp>
      <p:sp>
        <p:nvSpPr>
          <p:cNvPr id="34" name="TextBox 1"/>
          <p:cNvSpPr txBox="1"/>
          <p:nvPr/>
        </p:nvSpPr>
        <p:spPr>
          <a:xfrm>
            <a:off x="1500166" y="3214686"/>
            <a:ext cx="428628" cy="2857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8,3</a:t>
            </a:r>
            <a:endParaRPr lang="ru-RU" sz="13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1"/>
          <p:cNvSpPr txBox="1"/>
          <p:nvPr/>
        </p:nvSpPr>
        <p:spPr>
          <a:xfrm>
            <a:off x="3143240" y="3500438"/>
            <a:ext cx="428628" cy="2857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8,3</a:t>
            </a:r>
            <a:endParaRPr lang="ru-RU" sz="13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1"/>
          <p:cNvSpPr txBox="1"/>
          <p:nvPr/>
        </p:nvSpPr>
        <p:spPr>
          <a:xfrm>
            <a:off x="4786314" y="3286124"/>
            <a:ext cx="428628" cy="2857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8,3</a:t>
            </a:r>
            <a:endParaRPr lang="ru-RU" sz="13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1"/>
          <p:cNvSpPr txBox="1"/>
          <p:nvPr/>
        </p:nvSpPr>
        <p:spPr>
          <a:xfrm>
            <a:off x="1428728" y="4786322"/>
            <a:ext cx="500066" cy="2857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10,9</a:t>
            </a:r>
            <a:endParaRPr lang="ru-RU" sz="13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1"/>
          <p:cNvSpPr txBox="1"/>
          <p:nvPr/>
        </p:nvSpPr>
        <p:spPr>
          <a:xfrm>
            <a:off x="3071802" y="5072074"/>
            <a:ext cx="500066" cy="2857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9,1</a:t>
            </a:r>
            <a:endParaRPr lang="ru-RU" sz="13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1"/>
          <p:cNvSpPr txBox="1"/>
          <p:nvPr/>
        </p:nvSpPr>
        <p:spPr>
          <a:xfrm>
            <a:off x="4714876" y="5000636"/>
            <a:ext cx="500066" cy="2857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9,7</a:t>
            </a:r>
            <a:endParaRPr lang="ru-RU" sz="13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47164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Group 7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41475465"/>
              </p:ext>
            </p:extLst>
          </p:nvPr>
        </p:nvGraphicFramePr>
        <p:xfrm>
          <a:off x="642910" y="1285860"/>
          <a:ext cx="7715306" cy="2347218"/>
        </p:xfrm>
        <a:graphic>
          <a:graphicData uri="http://schemas.openxmlformats.org/drawingml/2006/table">
            <a:tbl>
              <a:tblPr/>
              <a:tblGrid>
                <a:gridCol w="24110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323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359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359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00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01.01.2023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01.01.2024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01.01.2025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84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Кредиты кредитных организаций 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120 547,25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124 209,50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146 183,0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37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кредиты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kern="1200" dirty="0" smtClean="0">
                          <a:solidFill>
                            <a:srgbClr val="07111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69 582,75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7111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kern="1200" dirty="0" smtClean="0">
                          <a:solidFill>
                            <a:srgbClr val="07111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65 920,5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7111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43 947,0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84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Муниципальные гарантии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84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190 130,0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190 130,0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190 130,0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7000892" y="85723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769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</a:t>
            </a:r>
          </a:p>
        </p:txBody>
      </p:sp>
      <p:graphicFrame>
        <p:nvGraphicFramePr>
          <p:cNvPr id="22" name="Диаграмма 21"/>
          <p:cNvGraphicFramePr/>
          <p:nvPr/>
        </p:nvGraphicFramePr>
        <p:xfrm>
          <a:off x="642910" y="4500570"/>
          <a:ext cx="4857784" cy="2214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85720" y="142852"/>
            <a:ext cx="85011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ОБЪЕМ МУНИЦИПАЛЬНОГО ДОЛГА </a:t>
            </a:r>
          </a:p>
          <a:p>
            <a:pPr algn="ctr" eaLnBrk="1" hangingPunct="1">
              <a:defRPr/>
            </a:pP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ОМУТНИНСКОГО РАЙОНА  </a:t>
            </a:r>
            <a:endParaRPr lang="ru-RU" sz="22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3714752"/>
            <a:ext cx="464347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Долговая нагрузка  бюджета муниципального района, в % к доходам  бюджета без учёта безвозмездных перечислений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>
            <a:extLst>
              <a:ext uri="{FF2B5EF4-FFF2-40B4-BE49-F238E27FC236}">
                <a16:creationId xmlns="" xmlns:a16="http://schemas.microsoft.com/office/drawing/2014/main" id="{3A475A76-63FB-4AFA-8715-89659DB2FD19}"/>
              </a:ext>
            </a:extLst>
          </p:cNvPr>
          <p:cNvSpPr/>
          <p:nvPr/>
        </p:nvSpPr>
        <p:spPr>
          <a:xfrm>
            <a:off x="5971504" y="4185562"/>
            <a:ext cx="2243834" cy="2243834"/>
          </a:xfrm>
          <a:prstGeom prst="ellipse">
            <a:avLst/>
          </a:prstGeom>
          <a:solidFill>
            <a:schemeClr val="accent6"/>
          </a:solidFill>
          <a:ln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Долговая нагрузка –</a:t>
            </a:r>
          </a:p>
          <a:p>
            <a:pPr lvl="0" algn="ctr"/>
            <a:r>
              <a:rPr lang="ru-RU" sz="14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соотношение платежей по всем кредитам и займам к доходам района. </a:t>
            </a:r>
            <a:endParaRPr lang="ru-RU" sz="1400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TextBox 2"/>
          <p:cNvSpPr txBox="1">
            <a:spLocks noChangeArrowheads="1"/>
          </p:cNvSpPr>
          <p:nvPr/>
        </p:nvSpPr>
        <p:spPr bwMode="auto">
          <a:xfrm>
            <a:off x="750067" y="692696"/>
            <a:ext cx="764386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«Бюджет для граждан» </a:t>
            </a:r>
          </a:p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подготовлен </a:t>
            </a:r>
          </a:p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финансовым управлением </a:t>
            </a:r>
          </a:p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Омутнинского района</a:t>
            </a:r>
          </a:p>
          <a:p>
            <a:pPr algn="ctr"/>
            <a:endParaRPr lang="ru-RU" sz="2000" b="1" dirty="0">
              <a:solidFill>
                <a:srgbClr val="9A3130"/>
              </a:solidFill>
              <a:latin typeface="Times New Roman" pitchFamily="18" charset="0"/>
            </a:endParaRPr>
          </a:p>
          <a:p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612740, г. Омутнинск Кировской области, ул. Комсомольская,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9, </a:t>
            </a:r>
            <a:endParaRPr lang="ru-RU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кабинет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101; факс: (8 83352) 2-11-64; </a:t>
            </a:r>
          </a:p>
          <a:p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адрес электронной почты: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fo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22@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depfin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kirov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ru</a:t>
            </a:r>
            <a:endParaRPr lang="ru-RU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График работы  финансового управления Омутнинского района:</a:t>
            </a:r>
          </a:p>
          <a:p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понедельника по четверг - с 8-00 до 17-15; пятница - с 8-00 до 16-00;</a:t>
            </a:r>
          </a:p>
          <a:p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суббота, воскресенье - выходные дни.</a:t>
            </a:r>
          </a:p>
          <a:p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Обеденный перерыв - с 12-00 до 13-00.</a:t>
            </a:r>
          </a:p>
          <a:p>
            <a:endParaRPr lang="ru-RU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07111D"/>
                </a:solidFill>
                <a:latin typeface="+mn-lt"/>
                <a:cs typeface="Times New Roman" pitchFamily="18" charset="0"/>
              </a:rPr>
              <a:t>Решение Омутнинской районной Думы от 22.12.2021 № 25 «О бюджете </a:t>
            </a:r>
            <a:r>
              <a:rPr lang="ru-RU" dirty="0" smtClean="0">
                <a:solidFill>
                  <a:srgbClr val="07111D"/>
                </a:solidFill>
                <a:latin typeface="+mn-lt"/>
              </a:rPr>
              <a:t>муниципального образования Омутнинский муниципальный район Кировской области </a:t>
            </a:r>
            <a:r>
              <a:rPr lang="ru-RU" dirty="0" smtClean="0">
                <a:solidFill>
                  <a:srgbClr val="07111D"/>
                </a:solidFill>
                <a:latin typeface="+mn-lt"/>
                <a:cs typeface="Times New Roman" pitchFamily="18" charset="0"/>
              </a:rPr>
              <a:t>на </a:t>
            </a:r>
            <a:r>
              <a:rPr lang="ru-RU" dirty="0">
                <a:solidFill>
                  <a:srgbClr val="07111D"/>
                </a:solidFill>
                <a:latin typeface="+mn-lt"/>
                <a:cs typeface="Times New Roman" pitchFamily="18" charset="0"/>
              </a:rPr>
              <a:t>2022 год и на плановый период 20</a:t>
            </a:r>
            <a:r>
              <a:rPr lang="en-US" dirty="0">
                <a:solidFill>
                  <a:srgbClr val="07111D"/>
                </a:solidFill>
                <a:latin typeface="+mn-lt"/>
                <a:cs typeface="Times New Roman" pitchFamily="18" charset="0"/>
              </a:rPr>
              <a:t>2</a:t>
            </a:r>
            <a:r>
              <a:rPr lang="ru-RU" dirty="0">
                <a:solidFill>
                  <a:srgbClr val="07111D"/>
                </a:solidFill>
                <a:latin typeface="+mn-lt"/>
                <a:cs typeface="Times New Roman" pitchFamily="18" charset="0"/>
              </a:rPr>
              <a:t>3 и 20</a:t>
            </a:r>
            <a:r>
              <a:rPr lang="en-US" dirty="0">
                <a:solidFill>
                  <a:srgbClr val="07111D"/>
                </a:solidFill>
                <a:latin typeface="+mn-lt"/>
                <a:cs typeface="Times New Roman" pitchFamily="18" charset="0"/>
              </a:rPr>
              <a:t>2</a:t>
            </a:r>
            <a:r>
              <a:rPr lang="ru-RU" dirty="0">
                <a:solidFill>
                  <a:srgbClr val="07111D"/>
                </a:solidFill>
                <a:latin typeface="+mn-lt"/>
                <a:cs typeface="Times New Roman" pitchFamily="18" charset="0"/>
              </a:rPr>
              <a:t>4 </a:t>
            </a:r>
            <a:r>
              <a:rPr lang="ru-RU" dirty="0" smtClean="0">
                <a:solidFill>
                  <a:srgbClr val="07111D"/>
                </a:solidFill>
                <a:latin typeface="+mn-lt"/>
                <a:cs typeface="Times New Roman" pitchFamily="18" charset="0"/>
              </a:rPr>
              <a:t>годов» размещено н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официальном сайте Омутнинского района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ссылка на сайт: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://omutninsky.ru/doc/91457/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chemeClr val="bg2">
                  <a:lumMod val="10000"/>
                </a:schemeClr>
              </a:solidFill>
              <a:latin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31693F2-0D5A-4D4C-B53D-6F47787F6DE2}"/>
              </a:ext>
            </a:extLst>
          </p:cNvPr>
          <p:cNvSpPr txBox="1"/>
          <p:nvPr/>
        </p:nvSpPr>
        <p:spPr>
          <a:xfrm>
            <a:off x="1434143" y="116632"/>
            <a:ext cx="627571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1"/>
          <p:cNvSpPr txBox="1">
            <a:spLocks noChangeArrowheads="1"/>
          </p:cNvSpPr>
          <p:nvPr/>
        </p:nvSpPr>
        <p:spPr bwMode="auto">
          <a:xfrm>
            <a:off x="611560" y="2214554"/>
            <a:ext cx="7708896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8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Овал 51"/>
          <p:cNvSpPr/>
          <p:nvPr/>
        </p:nvSpPr>
        <p:spPr>
          <a:xfrm>
            <a:off x="714348" y="3500438"/>
            <a:ext cx="7643866" cy="321471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 rot="2625094">
            <a:off x="5704807" y="2899246"/>
            <a:ext cx="921918" cy="1101174"/>
          </a:xfrm>
          <a:prstGeom prst="downArrow">
            <a:avLst/>
          </a:prstGeom>
          <a:noFill/>
          <a:ln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357158" y="214290"/>
            <a:ext cx="8356658" cy="6429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small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БЮДЖЕТНАЯ СИСТЕМА РОССИЙСКОЙ ФЕДЕРАЦИИ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28596" y="1000108"/>
            <a:ext cx="5000660" cy="92869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defRPr/>
            </a:pP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бюджет 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(бюджет Российской Федерации) 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бюджеты государственных внебюджетных фондов Российской Федерации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28596" y="2143116"/>
            <a:ext cx="5000660" cy="11430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defRPr/>
            </a:pP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Бюджеты субъектов Российской Федерации 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(бюджет Кировской области) 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бюджеты территориальных государственных внебюджетных фондов</a:t>
            </a:r>
            <a:endParaRPr lang="ru-RU" sz="16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6000760" y="1000108"/>
            <a:ext cx="2714644" cy="2714644"/>
          </a:xfrm>
          <a:prstGeom prst="ellipse">
            <a:avLst/>
          </a:prstGeom>
          <a:solidFill>
            <a:schemeClr val="accent6"/>
          </a:solidFill>
          <a:ln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defRPr/>
            </a:pPr>
            <a:r>
              <a:rPr lang="ru-RU" sz="2800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Местные </a:t>
            </a:r>
            <a:r>
              <a:rPr lang="ru-RU" sz="2800" b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бюджеты</a:t>
            </a:r>
            <a:endParaRPr lang="ru-RU" sz="2800" b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4643438" y="3929066"/>
            <a:ext cx="3214710" cy="2000264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Бюджеты городских и сельских поселений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(бюджеты 3 городских и 6 сельских поселений Омутнинского района)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1142976" y="3929066"/>
            <a:ext cx="3214710" cy="2000264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Бюджеты муниципальных районов </a:t>
            </a:r>
          </a:p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(бюджет Омутнинского муниципального района)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500298" y="5929330"/>
            <a:ext cx="4000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Консолидированный бюджет Омутнинского района </a:t>
            </a:r>
            <a:endParaRPr lang="ru-RU" b="1" dirty="0">
              <a:solidFill>
                <a:schemeClr val="bg2">
                  <a:lumMod val="10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Выгнутая влево стрелка 22"/>
          <p:cNvSpPr/>
          <p:nvPr/>
        </p:nvSpPr>
        <p:spPr>
          <a:xfrm>
            <a:off x="3786182" y="4857760"/>
            <a:ext cx="500066" cy="1428760"/>
          </a:xfrm>
          <a:prstGeom prst="curvedRightArrow">
            <a:avLst>
              <a:gd name="adj1" fmla="val 38167"/>
              <a:gd name="adj2" fmla="val 76598"/>
              <a:gd name="adj3" fmla="val 32950"/>
            </a:avLst>
          </a:prstGeom>
          <a:noFill/>
          <a:ln>
            <a:solidFill>
              <a:srgbClr val="00607A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Выгнутая влево стрелка 21"/>
          <p:cNvSpPr/>
          <p:nvPr/>
        </p:nvSpPr>
        <p:spPr>
          <a:xfrm>
            <a:off x="500034" y="3643314"/>
            <a:ext cx="500066" cy="1428760"/>
          </a:xfrm>
          <a:prstGeom prst="curvedRightArrow">
            <a:avLst>
              <a:gd name="adj1" fmla="val 38167"/>
              <a:gd name="adj2" fmla="val 76598"/>
              <a:gd name="adj3" fmla="val 32950"/>
            </a:avLst>
          </a:prstGeom>
          <a:noFill/>
          <a:ln>
            <a:solidFill>
              <a:srgbClr val="006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Выгнутая влево стрелка 20"/>
          <p:cNvSpPr/>
          <p:nvPr/>
        </p:nvSpPr>
        <p:spPr>
          <a:xfrm>
            <a:off x="3786182" y="2500306"/>
            <a:ext cx="500066" cy="1428760"/>
          </a:xfrm>
          <a:prstGeom prst="curvedRightArrow">
            <a:avLst>
              <a:gd name="adj1" fmla="val 38167"/>
              <a:gd name="adj2" fmla="val 76598"/>
              <a:gd name="adj3" fmla="val 32950"/>
            </a:avLst>
          </a:prstGeom>
          <a:noFill/>
          <a:ln>
            <a:solidFill>
              <a:srgbClr val="00607A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Выгнутая влево стрелка 18"/>
          <p:cNvSpPr/>
          <p:nvPr/>
        </p:nvSpPr>
        <p:spPr>
          <a:xfrm>
            <a:off x="500034" y="1357298"/>
            <a:ext cx="500066" cy="1428760"/>
          </a:xfrm>
          <a:prstGeom prst="curvedRightArrow">
            <a:avLst>
              <a:gd name="adj1" fmla="val 38167"/>
              <a:gd name="adj2" fmla="val 76598"/>
              <a:gd name="adj3" fmla="val 32950"/>
            </a:avLst>
          </a:prstGeom>
          <a:noFill/>
          <a:ln>
            <a:solidFill>
              <a:srgbClr val="006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214290"/>
            <a:ext cx="8215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2400" b="1" cap="small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ЭТАПЫ БЮДЖЕТНОГО ПРОЦЕССА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000100" y="1000108"/>
            <a:ext cx="2786082" cy="92869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6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Составление проекта бюджета 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643438" y="1571612"/>
            <a:ext cx="4068069" cy="414340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rgbClr val="006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Бюджетный процесс –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регламентируемая законодательством деятельность органов местного самоуправления и иных участников бюджетного процесса по формированию и исполнению бюджета.  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00100" y="2143116"/>
            <a:ext cx="2786082" cy="928694"/>
          </a:xfrm>
          <a:prstGeom prst="rect">
            <a:avLst/>
          </a:prstGeom>
          <a:solidFill>
            <a:schemeClr val="accent4"/>
          </a:solidFill>
          <a:ln>
            <a:solidFill>
              <a:srgbClr val="006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Рассмотрение и утверждение бюджета</a:t>
            </a:r>
            <a:endParaRPr lang="ru-RU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00100" y="3286124"/>
            <a:ext cx="2786082" cy="92869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6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бюджета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00100" y="4429132"/>
            <a:ext cx="2786082" cy="928694"/>
          </a:xfrm>
          <a:prstGeom prst="rect">
            <a:avLst/>
          </a:prstGeom>
          <a:solidFill>
            <a:schemeClr val="accent4"/>
          </a:solidFill>
          <a:ln>
            <a:solidFill>
              <a:srgbClr val="006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и утверждение бюджетной отчетности </a:t>
            </a:r>
            <a:endParaRPr lang="ru-RU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00100" y="5572140"/>
            <a:ext cx="2786082" cy="92869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6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Муниципальный финансовый контроль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28596" y="214290"/>
            <a:ext cx="82153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УЧАСТНИКИ БЮДЖЕТНОГО ПРОЦЕССА ОМУТНИНСКОГО РАЙОНА 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14348" y="1285860"/>
            <a:ext cx="3643338" cy="714380"/>
          </a:xfrm>
          <a:prstGeom prst="rect">
            <a:avLst/>
          </a:prstGeom>
          <a:solidFill>
            <a:srgbClr val="97B5D9"/>
          </a:solidFill>
          <a:ln w="25400">
            <a:solidFill>
              <a:srgbClr val="57982A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dirty="0">
                <a:latin typeface="Times New Roman" pitchFamily="18" charset="0"/>
              </a:rPr>
              <a:t>Глава Омутнинского района</a:t>
            </a:r>
          </a:p>
        </p:txBody>
      </p:sp>
      <p:sp>
        <p:nvSpPr>
          <p:cNvPr id="25" name="Стрелка вправо 24"/>
          <p:cNvSpPr/>
          <p:nvPr/>
        </p:nvSpPr>
        <p:spPr>
          <a:xfrm>
            <a:off x="285720" y="1428736"/>
            <a:ext cx="571504" cy="428628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5798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14348" y="2143116"/>
            <a:ext cx="3643338" cy="714380"/>
          </a:xfrm>
          <a:prstGeom prst="rect">
            <a:avLst/>
          </a:prstGeom>
          <a:noFill/>
          <a:ln w="25400">
            <a:solidFill>
              <a:srgbClr val="57982A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Администрация  Омутнинского района</a:t>
            </a:r>
          </a:p>
        </p:txBody>
      </p:sp>
      <p:sp>
        <p:nvSpPr>
          <p:cNvPr id="28" name="Стрелка вправо 27"/>
          <p:cNvSpPr/>
          <p:nvPr/>
        </p:nvSpPr>
        <p:spPr>
          <a:xfrm>
            <a:off x="285720" y="2285992"/>
            <a:ext cx="571504" cy="428628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5798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714348" y="3000372"/>
            <a:ext cx="3643338" cy="7143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rgbClr val="57982A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Органы Федерального казначейства </a:t>
            </a:r>
          </a:p>
        </p:txBody>
      </p:sp>
      <p:sp>
        <p:nvSpPr>
          <p:cNvPr id="30" name="Стрелка вправо 29"/>
          <p:cNvSpPr/>
          <p:nvPr/>
        </p:nvSpPr>
        <p:spPr>
          <a:xfrm>
            <a:off x="285720" y="3143248"/>
            <a:ext cx="571504" cy="428628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5798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714348" y="3857628"/>
            <a:ext cx="3643338" cy="714380"/>
          </a:xfrm>
          <a:prstGeom prst="rect">
            <a:avLst/>
          </a:prstGeom>
          <a:solidFill>
            <a:srgbClr val="97B5D9"/>
          </a:solidFill>
          <a:ln w="25400">
            <a:solidFill>
              <a:srgbClr val="57982A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dirty="0">
                <a:latin typeface="Times New Roman" pitchFamily="18" charset="0"/>
              </a:rPr>
              <a:t>Финансовое управление Омутнинского района </a:t>
            </a:r>
          </a:p>
        </p:txBody>
      </p:sp>
      <p:sp>
        <p:nvSpPr>
          <p:cNvPr id="32" name="Стрелка вправо 31"/>
          <p:cNvSpPr/>
          <p:nvPr/>
        </p:nvSpPr>
        <p:spPr>
          <a:xfrm>
            <a:off x="285720" y="4000504"/>
            <a:ext cx="571504" cy="428628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5798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000628" y="2143116"/>
            <a:ext cx="3643338" cy="714380"/>
          </a:xfrm>
          <a:prstGeom prst="rect">
            <a:avLst/>
          </a:prstGeom>
          <a:solidFill>
            <a:srgbClr val="97B5D9"/>
          </a:solidFill>
          <a:ln w="25400">
            <a:solidFill>
              <a:srgbClr val="57982A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dirty="0">
                <a:latin typeface="Times New Roman" pitchFamily="18" charset="0"/>
              </a:rPr>
              <a:t>Омутнинская районная Дума</a:t>
            </a:r>
          </a:p>
        </p:txBody>
      </p:sp>
      <p:sp>
        <p:nvSpPr>
          <p:cNvPr id="34" name="Стрелка вправо 33"/>
          <p:cNvSpPr/>
          <p:nvPr/>
        </p:nvSpPr>
        <p:spPr>
          <a:xfrm>
            <a:off x="4572000" y="2285992"/>
            <a:ext cx="571504" cy="428628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5798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5000628" y="3000372"/>
            <a:ext cx="3643338" cy="714380"/>
          </a:xfrm>
          <a:prstGeom prst="rect">
            <a:avLst/>
          </a:prstGeom>
          <a:noFill/>
          <a:ln w="25400">
            <a:solidFill>
              <a:srgbClr val="57982A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Кредитные организации</a:t>
            </a:r>
          </a:p>
        </p:txBody>
      </p:sp>
      <p:sp>
        <p:nvSpPr>
          <p:cNvPr id="35" name="Стрелка вправо 34"/>
          <p:cNvSpPr/>
          <p:nvPr/>
        </p:nvSpPr>
        <p:spPr>
          <a:xfrm>
            <a:off x="4572000" y="3143248"/>
            <a:ext cx="571504" cy="428628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5798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5000628" y="3857628"/>
            <a:ext cx="3643338" cy="7143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rgbClr val="57982A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Контрольно-счетная  комиссия Омутнинского района</a:t>
            </a:r>
          </a:p>
        </p:txBody>
      </p:sp>
      <p:sp>
        <p:nvSpPr>
          <p:cNvPr id="38" name="Стрелка вправо 37"/>
          <p:cNvSpPr/>
          <p:nvPr/>
        </p:nvSpPr>
        <p:spPr>
          <a:xfrm>
            <a:off x="4572000" y="4000504"/>
            <a:ext cx="571504" cy="428628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5798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5000628" y="4714884"/>
            <a:ext cx="3643338" cy="714380"/>
          </a:xfrm>
          <a:prstGeom prst="rect">
            <a:avLst/>
          </a:prstGeom>
          <a:solidFill>
            <a:srgbClr val="97B5D9"/>
          </a:solidFill>
          <a:ln w="25400">
            <a:solidFill>
              <a:srgbClr val="57982A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dirty="0">
                <a:latin typeface="Times New Roman" pitchFamily="18" charset="0"/>
              </a:rPr>
              <a:t>Главные администраторы доходов бюджета района</a:t>
            </a:r>
          </a:p>
        </p:txBody>
      </p:sp>
      <p:sp>
        <p:nvSpPr>
          <p:cNvPr id="40" name="Стрелка вправо 39"/>
          <p:cNvSpPr/>
          <p:nvPr/>
        </p:nvSpPr>
        <p:spPr>
          <a:xfrm>
            <a:off x="4572000" y="4857760"/>
            <a:ext cx="571504" cy="428628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5798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714348" y="4714884"/>
            <a:ext cx="3643338" cy="714380"/>
          </a:xfrm>
          <a:prstGeom prst="rect">
            <a:avLst/>
          </a:prstGeom>
          <a:noFill/>
          <a:ln w="25400">
            <a:solidFill>
              <a:srgbClr val="57982A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Главные распорядители средств бюджета района</a:t>
            </a:r>
          </a:p>
        </p:txBody>
      </p:sp>
      <p:sp>
        <p:nvSpPr>
          <p:cNvPr id="42" name="Стрелка вправо 41"/>
          <p:cNvSpPr/>
          <p:nvPr/>
        </p:nvSpPr>
        <p:spPr>
          <a:xfrm>
            <a:off x="285720" y="4857760"/>
            <a:ext cx="571504" cy="428628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5798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5000628" y="1285860"/>
            <a:ext cx="3643338" cy="7143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rgbClr val="57982A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Главы поселений Омутнинского района</a:t>
            </a:r>
          </a:p>
        </p:txBody>
      </p:sp>
      <p:sp>
        <p:nvSpPr>
          <p:cNvPr id="44" name="Стрелка вправо 43"/>
          <p:cNvSpPr/>
          <p:nvPr/>
        </p:nvSpPr>
        <p:spPr>
          <a:xfrm>
            <a:off x="4572000" y="1428736"/>
            <a:ext cx="571504" cy="428628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5798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714348" y="5572140"/>
            <a:ext cx="3643338" cy="10001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rgbClr val="57982A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Главные администраторы источников финансирования дефицита бюджета района</a:t>
            </a:r>
          </a:p>
        </p:txBody>
      </p:sp>
      <p:sp>
        <p:nvSpPr>
          <p:cNvPr id="46" name="Стрелка вправо 45"/>
          <p:cNvSpPr/>
          <p:nvPr/>
        </p:nvSpPr>
        <p:spPr>
          <a:xfrm>
            <a:off x="285720" y="5857892"/>
            <a:ext cx="571504" cy="428628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5798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5000628" y="5572140"/>
            <a:ext cx="3643338" cy="714380"/>
          </a:xfrm>
          <a:prstGeom prst="rect">
            <a:avLst/>
          </a:prstGeom>
          <a:noFill/>
          <a:ln w="25400">
            <a:solidFill>
              <a:srgbClr val="57982A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Получатели средств бюджета района</a:t>
            </a:r>
          </a:p>
        </p:txBody>
      </p:sp>
      <p:sp>
        <p:nvSpPr>
          <p:cNvPr id="48" name="Стрелка вправо 47"/>
          <p:cNvSpPr/>
          <p:nvPr/>
        </p:nvSpPr>
        <p:spPr>
          <a:xfrm>
            <a:off x="4572000" y="5715016"/>
            <a:ext cx="571504" cy="428628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5798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428596" y="214290"/>
            <a:ext cx="82153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СВЕДЕНИЯ, НЕОБХОДИМЫЕ ДЛЯ СОСТАВЛЕНИЯ ПРОЕКТА БЮДЖЕТА </a:t>
            </a:r>
          </a:p>
        </p:txBody>
      </p:sp>
      <p:sp>
        <p:nvSpPr>
          <p:cNvPr id="23" name="Вертикальный свиток 22"/>
          <p:cNvSpPr/>
          <p:nvPr/>
        </p:nvSpPr>
        <p:spPr>
          <a:xfrm>
            <a:off x="428596" y="1357298"/>
            <a:ext cx="2643206" cy="2857520"/>
          </a:xfrm>
          <a:prstGeom prst="verticalScroll">
            <a:avLst/>
          </a:prstGeom>
          <a:solidFill>
            <a:schemeClr val="accent6"/>
          </a:solidFill>
          <a:ln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defRPr/>
            </a:pPr>
            <a:r>
              <a:rPr lang="ru-RU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Прогноз </a:t>
            </a:r>
          </a:p>
          <a:p>
            <a:pPr algn="ctr" eaLnBrk="1" hangingPunct="1">
              <a:defRPr/>
            </a:pPr>
            <a:r>
              <a:rPr lang="ru-RU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социально-экономического развития </a:t>
            </a:r>
          </a:p>
          <a:p>
            <a:pPr algn="ctr" eaLnBrk="1" hangingPunct="1">
              <a:defRPr/>
            </a:pPr>
            <a:r>
              <a:rPr lang="ru-RU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района </a:t>
            </a:r>
          </a:p>
        </p:txBody>
      </p:sp>
      <p:sp>
        <p:nvSpPr>
          <p:cNvPr id="26" name="Вертикальный свиток 25"/>
          <p:cNvSpPr/>
          <p:nvPr/>
        </p:nvSpPr>
        <p:spPr>
          <a:xfrm>
            <a:off x="4500562" y="1357298"/>
            <a:ext cx="2643206" cy="2857520"/>
          </a:xfrm>
          <a:prstGeom prst="verticalScroll">
            <a:avLst/>
          </a:prstGeom>
          <a:solidFill>
            <a:schemeClr val="accent6"/>
          </a:solidFill>
          <a:ln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defRPr/>
            </a:pPr>
            <a:r>
              <a:rPr lang="ru-RU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</a:t>
            </a:r>
          </a:p>
          <a:p>
            <a:pPr algn="ctr" eaLnBrk="1" hangingPunct="1">
              <a:defRPr/>
            </a:pPr>
            <a:r>
              <a:rPr lang="ru-RU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района</a:t>
            </a:r>
          </a:p>
        </p:txBody>
      </p:sp>
      <p:sp>
        <p:nvSpPr>
          <p:cNvPr id="27" name="Вертикальный свиток 26"/>
          <p:cNvSpPr/>
          <p:nvPr/>
        </p:nvSpPr>
        <p:spPr>
          <a:xfrm>
            <a:off x="5929322" y="3429000"/>
            <a:ext cx="2643206" cy="2857520"/>
          </a:xfrm>
          <a:prstGeom prst="verticalScrol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</a:t>
            </a:r>
            <a:endParaRPr lang="ru-RU" b="1" dirty="0">
              <a:solidFill>
                <a:schemeClr val="bg2">
                  <a:lumMod val="10000"/>
                </a:schemeClr>
              </a:solidFill>
              <a:latin typeface="Constantia" pitchFamily="18" charset="0"/>
            </a:endParaRPr>
          </a:p>
        </p:txBody>
      </p:sp>
      <p:sp>
        <p:nvSpPr>
          <p:cNvPr id="24" name="Вертикальный свиток 23"/>
          <p:cNvSpPr/>
          <p:nvPr/>
        </p:nvSpPr>
        <p:spPr>
          <a:xfrm>
            <a:off x="1857356" y="3429000"/>
            <a:ext cx="2643206" cy="2857520"/>
          </a:xfrm>
          <a:prstGeom prst="verticalScrol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7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Бюджетный прогноз</a:t>
            </a:r>
            <a:endParaRPr lang="ru-RU" b="1" dirty="0">
              <a:solidFill>
                <a:schemeClr val="bg2">
                  <a:lumMod val="10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59" name="Group 7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06235349"/>
              </p:ext>
            </p:extLst>
          </p:nvPr>
        </p:nvGraphicFramePr>
        <p:xfrm>
          <a:off x="571472" y="1071546"/>
          <a:ext cx="8072491" cy="5540296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2711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6025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6025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6025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6025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6025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544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 (отчет)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 (оценка)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год (прогноз)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год (прогноз)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год (прогноз)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073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Среднегодовая численность населения района (тыс. чел.)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38,7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7,2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6,5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Фонд оплаты труда 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(тыс. рублей)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4 239 795,1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4 473 120,6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4 738 365,7 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5 031 552,4 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5 327 700,4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9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Прибыль прибыльных предприятий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(тыс. рублей)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2 307 524,0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1 927 361,0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1 700 831,0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1 713 406,0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1 733 355,0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073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Остаточная балансовая  стоимость основных фондов (тыс. рублей)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17 987 069,3 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16 629 410,1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15 136 781,8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13 637 416,4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12 489 257,2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99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Индекс-дефлятор объема платных услуг (в % к предыдущему году)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103,9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114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Среднемесячная номинальная начисленная заработная плата (рублей)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28 610,9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30 005,6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31 736,4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33 667,6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35 683,6</a:t>
                      </a:r>
                    </a:p>
                  </a:txBody>
                  <a:tcPr marL="91441" marR="91441" anchor="ctr" horzOverflow="overflow">
                    <a:lnL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0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28596" y="214290"/>
            <a:ext cx="82153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ПОКАЗАТЕЛИ СОЦИАЛЬНО-ЭКОНОМИЧЕСКОГО РАЗВИТИЯ ОМУТНИНСКОГО РАЙОНА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BB1F93F5-5DD8-48DC-A81F-2E13A19D252E}"/>
              </a:ext>
            </a:extLst>
          </p:cNvPr>
          <p:cNvSpPr txBox="1"/>
          <p:nvPr/>
        </p:nvSpPr>
        <p:spPr>
          <a:xfrm>
            <a:off x="251520" y="165722"/>
            <a:ext cx="856895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НА 2022 ГОД И НА ПЛАНОВЫЙ ПЕРИОД </a:t>
            </a:r>
          </a:p>
          <a:p>
            <a:pPr algn="ctr" eaLnBrk="1" hangingPunct="1">
              <a:defRPr/>
            </a:pP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 И 2024 ГОДОВ 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FF532B4B-FE08-4851-860D-FFD523C2992E}"/>
              </a:ext>
            </a:extLst>
          </p:cNvPr>
          <p:cNvSpPr/>
          <p:nvPr/>
        </p:nvSpPr>
        <p:spPr>
          <a:xfrm>
            <a:off x="683568" y="1268760"/>
            <a:ext cx="7920880" cy="571504"/>
          </a:xfrm>
          <a:prstGeom prst="rect">
            <a:avLst/>
          </a:prstGeom>
          <a:solidFill>
            <a:srgbClr val="97B5D9"/>
          </a:solidFill>
          <a:ln w="25400">
            <a:solidFill>
              <a:srgbClr val="57982A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Сохранение и развитие налоговой базы в сложившихся экономических условиях</a:t>
            </a:r>
            <a:endParaRPr lang="ru-RU" b="1" dirty="0">
              <a:latin typeface="Times New Roman" pitchFamily="18" charset="0"/>
            </a:endParaRPr>
          </a:p>
        </p:txBody>
      </p:sp>
      <p:sp>
        <p:nvSpPr>
          <p:cNvPr id="18" name="Стрелка вправо 24">
            <a:extLst>
              <a:ext uri="{FF2B5EF4-FFF2-40B4-BE49-F238E27FC236}">
                <a16:creationId xmlns="" xmlns:a16="http://schemas.microsoft.com/office/drawing/2014/main" id="{6D142A9A-9B7A-4F69-88AD-165D85C93645}"/>
              </a:ext>
            </a:extLst>
          </p:cNvPr>
          <p:cNvSpPr/>
          <p:nvPr/>
        </p:nvSpPr>
        <p:spPr>
          <a:xfrm>
            <a:off x="256080" y="1340768"/>
            <a:ext cx="571504" cy="428628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5798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BD36A1E6-3911-41F8-8897-F095578B7260}"/>
              </a:ext>
            </a:extLst>
          </p:cNvPr>
          <p:cNvSpPr/>
          <p:nvPr/>
        </p:nvSpPr>
        <p:spPr>
          <a:xfrm>
            <a:off x="682848" y="2060848"/>
            <a:ext cx="7920881" cy="569805"/>
          </a:xfrm>
          <a:prstGeom prst="rect">
            <a:avLst/>
          </a:prstGeom>
          <a:noFill/>
          <a:ln w="25400">
            <a:solidFill>
              <a:srgbClr val="57982A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1800" dirty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Эффективное управление муниципальным имуществом</a:t>
            </a:r>
            <a:endParaRPr lang="ru-RU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9" name="Стрелка вправо 24">
            <a:extLst>
              <a:ext uri="{FF2B5EF4-FFF2-40B4-BE49-F238E27FC236}">
                <a16:creationId xmlns="" xmlns:a16="http://schemas.microsoft.com/office/drawing/2014/main" id="{0C71C482-9BDD-4197-B208-B1E87BA8B9C0}"/>
              </a:ext>
            </a:extLst>
          </p:cNvPr>
          <p:cNvSpPr/>
          <p:nvPr/>
        </p:nvSpPr>
        <p:spPr>
          <a:xfrm>
            <a:off x="251520" y="2136276"/>
            <a:ext cx="571504" cy="428628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5798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5EA6474D-A788-405D-BC8D-462801085EC9}"/>
              </a:ext>
            </a:extLst>
          </p:cNvPr>
          <p:cNvSpPr/>
          <p:nvPr/>
        </p:nvSpPr>
        <p:spPr>
          <a:xfrm>
            <a:off x="682847" y="2852936"/>
            <a:ext cx="7920881" cy="56980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rgbClr val="57982A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остижение целевых показателей результативности использования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1800" dirty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бюджетных средств</a:t>
            </a:r>
            <a:endParaRPr lang="ru-RU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22" name="Стрелка вправо 24">
            <a:extLst>
              <a:ext uri="{FF2B5EF4-FFF2-40B4-BE49-F238E27FC236}">
                <a16:creationId xmlns="" xmlns:a16="http://schemas.microsoft.com/office/drawing/2014/main" id="{E9E20806-49EE-4BA9-A82D-26A897F8AEAF}"/>
              </a:ext>
            </a:extLst>
          </p:cNvPr>
          <p:cNvSpPr/>
          <p:nvPr/>
        </p:nvSpPr>
        <p:spPr>
          <a:xfrm>
            <a:off x="251520" y="2928364"/>
            <a:ext cx="571504" cy="428628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5798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84C5B652-BC10-49BA-8B73-474C401C206F}"/>
              </a:ext>
            </a:extLst>
          </p:cNvPr>
          <p:cNvSpPr/>
          <p:nvPr/>
        </p:nvSpPr>
        <p:spPr>
          <a:xfrm>
            <a:off x="683568" y="3645024"/>
            <a:ext cx="7920160" cy="571504"/>
          </a:xfrm>
          <a:prstGeom prst="rect">
            <a:avLst/>
          </a:prstGeom>
          <a:solidFill>
            <a:srgbClr val="97B5D9"/>
          </a:solidFill>
          <a:ln w="25400">
            <a:solidFill>
              <a:srgbClr val="57982A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Обеспечение участия района в реализации национальных проектов и программ, реализуемых в Кировской области</a:t>
            </a:r>
            <a:endParaRPr lang="ru-RU" b="1" dirty="0">
              <a:latin typeface="Times New Roman" pitchFamily="18" charset="0"/>
            </a:endParaRPr>
          </a:p>
        </p:txBody>
      </p:sp>
      <p:sp>
        <p:nvSpPr>
          <p:cNvPr id="23" name="Стрелка вправо 24">
            <a:extLst>
              <a:ext uri="{FF2B5EF4-FFF2-40B4-BE49-F238E27FC236}">
                <a16:creationId xmlns="" xmlns:a16="http://schemas.microsoft.com/office/drawing/2014/main" id="{9AB1F4EC-44D5-4667-A6F5-8A931C370926}"/>
              </a:ext>
            </a:extLst>
          </p:cNvPr>
          <p:cNvSpPr/>
          <p:nvPr/>
        </p:nvSpPr>
        <p:spPr>
          <a:xfrm>
            <a:off x="251520" y="3720452"/>
            <a:ext cx="571504" cy="428628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5798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965F3A7A-EA03-45C7-A8F6-0030CB2F7399}"/>
              </a:ext>
            </a:extLst>
          </p:cNvPr>
          <p:cNvSpPr/>
          <p:nvPr/>
        </p:nvSpPr>
        <p:spPr>
          <a:xfrm>
            <a:off x="683568" y="4437112"/>
            <a:ext cx="7920881" cy="569805"/>
          </a:xfrm>
          <a:prstGeom prst="rect">
            <a:avLst/>
          </a:prstGeom>
          <a:noFill/>
          <a:ln w="25400">
            <a:solidFill>
              <a:srgbClr val="57982A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dirty="0">
                <a:solidFill>
                  <a:srgbClr val="07111D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</a:t>
            </a:r>
            <a:r>
              <a:rPr lang="ru-RU" sz="1800" dirty="0">
                <a:solidFill>
                  <a:srgbClr val="07111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беспечение устойчивости и сбалансированности бюджета района и бюджетов поселений</a:t>
            </a:r>
            <a:endParaRPr lang="ru-RU" b="1" dirty="0">
              <a:solidFill>
                <a:srgbClr val="07111D"/>
              </a:solidFill>
              <a:latin typeface="Times New Roman" pitchFamily="18" charset="0"/>
            </a:endParaRPr>
          </a:p>
        </p:txBody>
      </p:sp>
      <p:sp>
        <p:nvSpPr>
          <p:cNvPr id="26" name="Стрелка вправо 24">
            <a:extLst>
              <a:ext uri="{FF2B5EF4-FFF2-40B4-BE49-F238E27FC236}">
                <a16:creationId xmlns="" xmlns:a16="http://schemas.microsoft.com/office/drawing/2014/main" id="{2C5F4A9C-7CCA-498F-ACF2-71214D856FA2}"/>
              </a:ext>
            </a:extLst>
          </p:cNvPr>
          <p:cNvSpPr/>
          <p:nvPr/>
        </p:nvSpPr>
        <p:spPr>
          <a:xfrm>
            <a:off x="251520" y="4512540"/>
            <a:ext cx="571504" cy="428628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5798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97662693-777B-4F27-B3E2-52335C6703B7}"/>
              </a:ext>
            </a:extLst>
          </p:cNvPr>
          <p:cNvSpPr/>
          <p:nvPr/>
        </p:nvSpPr>
        <p:spPr>
          <a:xfrm>
            <a:off x="683568" y="5229200"/>
            <a:ext cx="7920881" cy="56980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rgbClr val="57982A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Сохранение основных направлений расходования муниципального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дорожного фонда </a:t>
            </a:r>
            <a:endParaRPr lang="ru-RU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0" name="Стрелка вправо 24">
            <a:extLst>
              <a:ext uri="{FF2B5EF4-FFF2-40B4-BE49-F238E27FC236}">
                <a16:creationId xmlns="" xmlns:a16="http://schemas.microsoft.com/office/drawing/2014/main" id="{A7188DF9-93E3-4BA8-881F-D15B3E8F2707}"/>
              </a:ext>
            </a:extLst>
          </p:cNvPr>
          <p:cNvSpPr/>
          <p:nvPr/>
        </p:nvSpPr>
        <p:spPr>
          <a:xfrm>
            <a:off x="251520" y="5304628"/>
            <a:ext cx="571504" cy="428628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5798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extLst>
              <a:ext uri="{FF2B5EF4-FFF2-40B4-BE49-F238E27FC236}">
                <a16:creationId xmlns="" xmlns:a16="http://schemas.microsoft.com/office/drawing/2014/main" id="{4459BE8E-1DBE-4576-863C-F7E97719BD1F}"/>
              </a:ext>
            </a:extLst>
          </p:cNvPr>
          <p:cNvSpPr/>
          <p:nvPr/>
        </p:nvSpPr>
        <p:spPr>
          <a:xfrm>
            <a:off x="683568" y="6021288"/>
            <a:ext cx="7920880" cy="571504"/>
          </a:xfrm>
          <a:prstGeom prst="rect">
            <a:avLst/>
          </a:prstGeom>
          <a:solidFill>
            <a:srgbClr val="97B5D9"/>
          </a:solidFill>
          <a:ln w="25400">
            <a:solidFill>
              <a:srgbClr val="57982A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Поддержание объема муниципального долга на экономически безопасном уровне с учетом всех возможных рисков</a:t>
            </a:r>
            <a:endParaRPr lang="ru-RU" b="1" dirty="0">
              <a:latin typeface="Times New Roman" pitchFamily="18" charset="0"/>
            </a:endParaRPr>
          </a:p>
        </p:txBody>
      </p:sp>
      <p:sp>
        <p:nvSpPr>
          <p:cNvPr id="32" name="Стрелка вправо 24">
            <a:extLst>
              <a:ext uri="{FF2B5EF4-FFF2-40B4-BE49-F238E27FC236}">
                <a16:creationId xmlns="" xmlns:a16="http://schemas.microsoft.com/office/drawing/2014/main" id="{EC9901C1-4D9A-481B-BF46-1E3A053E1577}"/>
              </a:ext>
            </a:extLst>
          </p:cNvPr>
          <p:cNvSpPr/>
          <p:nvPr/>
        </p:nvSpPr>
        <p:spPr>
          <a:xfrm>
            <a:off x="251520" y="6096716"/>
            <a:ext cx="571504" cy="428628"/>
          </a:xfrm>
          <a:prstGeom prst="rightArrow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5798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">
      <a:dk1>
        <a:srgbClr val="7F7F7F"/>
      </a:dk1>
      <a:lt1>
        <a:srgbClr val="FFFFFF"/>
      </a:lt1>
      <a:dk2>
        <a:srgbClr val="8DB3E2"/>
      </a:dk2>
      <a:lt2>
        <a:srgbClr val="EEECE1"/>
      </a:lt2>
      <a:accent1>
        <a:srgbClr val="B8CCE4"/>
      </a:accent1>
      <a:accent2>
        <a:srgbClr val="E5B9B7"/>
      </a:accent2>
      <a:accent3>
        <a:srgbClr val="D7E3BC"/>
      </a:accent3>
      <a:accent4>
        <a:srgbClr val="CCC1D9"/>
      </a:accent4>
      <a:accent5>
        <a:srgbClr val="B7DDE8"/>
      </a:accent5>
      <a:accent6>
        <a:srgbClr val="FBD5B5"/>
      </a:accent6>
      <a:hlink>
        <a:srgbClr val="9999FF"/>
      </a:hlink>
      <a:folHlink>
        <a:srgbClr val="FE66F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14004</TotalTime>
  <Words>2543</Words>
  <Application>Microsoft Office PowerPoint</Application>
  <PresentationFormat>Экран (4:3)</PresentationFormat>
  <Paragraphs>674</Paragraphs>
  <Slides>36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Апекс</vt:lpstr>
      <vt:lpstr>БЮДЖЕТ ДЛЯ ГРАЖДАН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</vt:vector>
  </TitlesOfParts>
  <Company>Кировская область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skutina</dc:creator>
  <cp:lastModifiedBy>Admin</cp:lastModifiedBy>
  <cp:revision>1471</cp:revision>
  <cp:lastPrinted>2018-11-30T11:18:25Z</cp:lastPrinted>
  <dcterms:created xsi:type="dcterms:W3CDTF">2013-11-12T07:49:12Z</dcterms:created>
  <dcterms:modified xsi:type="dcterms:W3CDTF">2021-12-29T13:10:11Z</dcterms:modified>
</cp:coreProperties>
</file>