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59" r:id="rId1"/>
  </p:sldMasterIdLst>
  <p:notesMasterIdLst>
    <p:notesMasterId r:id="rId31"/>
  </p:notesMasterIdLst>
  <p:sldIdLst>
    <p:sldId id="256" r:id="rId2"/>
    <p:sldId id="288" r:id="rId3"/>
    <p:sldId id="263" r:id="rId4"/>
    <p:sldId id="289" r:id="rId5"/>
    <p:sldId id="322" r:id="rId6"/>
    <p:sldId id="342" r:id="rId7"/>
    <p:sldId id="343" r:id="rId8"/>
    <p:sldId id="330" r:id="rId9"/>
    <p:sldId id="345" r:id="rId10"/>
    <p:sldId id="331" r:id="rId11"/>
    <p:sldId id="344" r:id="rId12"/>
    <p:sldId id="351" r:id="rId13"/>
    <p:sldId id="352" r:id="rId14"/>
    <p:sldId id="355" r:id="rId15"/>
    <p:sldId id="354" r:id="rId16"/>
    <p:sldId id="332" r:id="rId17"/>
    <p:sldId id="348" r:id="rId18"/>
    <p:sldId id="333" r:id="rId19"/>
    <p:sldId id="334" r:id="rId20"/>
    <p:sldId id="335" r:id="rId21"/>
    <p:sldId id="336" r:id="rId22"/>
    <p:sldId id="337" r:id="rId23"/>
    <p:sldId id="340" r:id="rId24"/>
    <p:sldId id="341" r:id="rId25"/>
    <p:sldId id="349" r:id="rId26"/>
    <p:sldId id="356" r:id="rId27"/>
    <p:sldId id="307" r:id="rId28"/>
    <p:sldId id="277" r:id="rId29"/>
    <p:sldId id="303" r:id="rId3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D9FF"/>
    <a:srgbClr val="EAEAEA"/>
    <a:srgbClr val="C1E4FF"/>
    <a:srgbClr val="61BBFF"/>
    <a:srgbClr val="C9F1FF"/>
    <a:srgbClr val="C5F0FF"/>
    <a:srgbClr val="E3FDE6"/>
    <a:srgbClr val="BBFBC3"/>
    <a:srgbClr val="AFEAFF"/>
    <a:srgbClr val="6DF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8746" autoAdjust="0"/>
  </p:normalViewPr>
  <p:slideViewPr>
    <p:cSldViewPr>
      <p:cViewPr>
        <p:scale>
          <a:sx n="80" d="100"/>
          <a:sy n="80" d="100"/>
        </p:scale>
        <p:origin x="-251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8.9635226973569038E-4"/>
                  <c:y val="0.101494915171197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563873568688914E-3"/>
                  <c:y val="3.41878041065746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4103371688270534E-3"/>
                  <c:y val="7.15951840959416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885.1</c:v>
                </c:pt>
                <c:pt idx="1">
                  <c:v>869.5</c:v>
                </c:pt>
                <c:pt idx="2">
                  <c:v>-15.5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73E2F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1.4939204495594816E-3"/>
                  <c:y val="0.111110333435986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889.7</c:v>
                </c:pt>
                <c:pt idx="1">
                  <c:v>862.6</c:v>
                </c:pt>
                <c:pt idx="2">
                  <c:v>-27.1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4490112"/>
        <c:axId val="52799744"/>
      </c:barChart>
      <c:catAx>
        <c:axId val="13449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52799744"/>
        <c:crosses val="autoZero"/>
        <c:auto val="1"/>
        <c:lblAlgn val="ctr"/>
        <c:lblOffset val="100"/>
        <c:noMultiLvlLbl val="0"/>
      </c:catAx>
      <c:valAx>
        <c:axId val="527997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3449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</c:v>
                </c:pt>
              </c:strCache>
            </c:strRef>
          </c:tx>
          <c:spPr>
            <a:solidFill>
              <a:srgbClr val="C1E4F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3.9531048274329683E-2"/>
                  <c:y val="4.2183497550034839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933857923832325E-4"/>
                  <c:y val="-2.30009074604682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690819793969347E-2"/>
                  <c:y val="-4.6137278431855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1788599159480423E-2"/>
                  <c:y val="1.4405315782173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Песковское г/п</c:v>
                </c:pt>
                <c:pt idx="1">
                  <c:v>Омутнинское г/п</c:v>
                </c:pt>
                <c:pt idx="2">
                  <c:v>Восточное г/п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879.4</c:v>
                </c:pt>
                <c:pt idx="1">
                  <c:v>16368.7</c:v>
                </c:pt>
                <c:pt idx="2">
                  <c:v>777.1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4.8653597876098069E-2"/>
                  <c:y val="-4.21834975500356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847223871677209E-2"/>
                  <c:y val="-1.0397864415664808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Песковское г/п</c:v>
                </c:pt>
                <c:pt idx="1">
                  <c:v>Омутнинское г/п</c:v>
                </c:pt>
                <c:pt idx="2">
                  <c:v>Восточное г/п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1140</c:v>
                </c:pt>
                <c:pt idx="1">
                  <c:v>16375.4</c:v>
                </c:pt>
                <c:pt idx="2">
                  <c:v>777.1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4576384"/>
        <c:axId val="153567232"/>
      </c:barChart>
      <c:catAx>
        <c:axId val="154576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3567232"/>
        <c:crosses val="autoZero"/>
        <c:auto val="1"/>
        <c:lblAlgn val="ctr"/>
        <c:lblOffset val="100"/>
        <c:noMultiLvlLbl val="0"/>
      </c:catAx>
      <c:valAx>
        <c:axId val="1535672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457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25829313984439"/>
          <c:y val="2.9452466628268132E-2"/>
          <c:w val="0.71233320818759605"/>
          <c:h val="0.792866726428961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</c:v>
                </c:pt>
              </c:strCache>
            </c:strRef>
          </c:tx>
          <c:spPr>
            <a:solidFill>
              <a:srgbClr val="C1E4F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4.5612748008841936E-2"/>
                  <c:y val="-2.677496966206096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857847212378707E-2"/>
                  <c:y val="8.0324908986185821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97635128663902E-3"/>
                  <c:y val="6.5499587201649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661455240605449E-3"/>
                  <c:y val="6.09626002163923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900217983442462E-3"/>
                  <c:y val="1.44057769843204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4735297610610335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3857847212378707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888073738933224E-2"/>
                  <c:y val="-5.3549939324123875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Шахровское с/п</c:v>
                </c:pt>
                <c:pt idx="1">
                  <c:v>Чернохолуницкое с/п</c:v>
                </c:pt>
                <c:pt idx="2">
                  <c:v>Песковское г/п</c:v>
                </c:pt>
                <c:pt idx="3">
                  <c:v>Омутнинское г/п</c:v>
                </c:pt>
                <c:pt idx="4">
                  <c:v>Леснополянское с/п</c:v>
                </c:pt>
                <c:pt idx="5">
                  <c:v>Залазнинское с/п</c:v>
                </c:pt>
                <c:pt idx="6">
                  <c:v>Вятское с/п</c:v>
                </c:pt>
                <c:pt idx="7">
                  <c:v>Восточное г/п</c:v>
                </c:pt>
                <c:pt idx="8">
                  <c:v>Белореченское с/п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1580.9</c:v>
                </c:pt>
                <c:pt idx="1">
                  <c:v>2515.6999999999998</c:v>
                </c:pt>
                <c:pt idx="2">
                  <c:v>2052.1999999999998</c:v>
                </c:pt>
                <c:pt idx="3">
                  <c:v>26291.9</c:v>
                </c:pt>
                <c:pt idx="4">
                  <c:v>746.4</c:v>
                </c:pt>
                <c:pt idx="5">
                  <c:v>2341.3000000000002</c:v>
                </c:pt>
                <c:pt idx="6">
                  <c:v>2593.4</c:v>
                </c:pt>
                <c:pt idx="7">
                  <c:v>6</c:v>
                </c:pt>
                <c:pt idx="8">
                  <c:v>1183.9000000000001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4.5612748008841936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857847212378707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735297610610335E-2"/>
                  <c:y val="-2.677496966206194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541671615031407E-2"/>
                  <c:y val="-5.3549939324123875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683824402652584E-2"/>
                  <c:y val="-8.0324908986185821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735297610610335E-2"/>
                  <c:y val="2.677496966206194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3857847212378707E-2"/>
                  <c:y val="0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888073738933224E-2"/>
                  <c:y val="-2.6774969662061942E-3"/>
                </c:manualLayout>
              </c:layout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Шахровское с/п</c:v>
                </c:pt>
                <c:pt idx="1">
                  <c:v>Чернохолуницкое с/п</c:v>
                </c:pt>
                <c:pt idx="2">
                  <c:v>Песковское г/п</c:v>
                </c:pt>
                <c:pt idx="3">
                  <c:v>Омутнинское г/п</c:v>
                </c:pt>
                <c:pt idx="4">
                  <c:v>Леснополянское с/п</c:v>
                </c:pt>
                <c:pt idx="5">
                  <c:v>Залазнинское с/п</c:v>
                </c:pt>
                <c:pt idx="6">
                  <c:v>Вятское с/п</c:v>
                </c:pt>
                <c:pt idx="7">
                  <c:v>Восточное г/п</c:v>
                </c:pt>
                <c:pt idx="8">
                  <c:v>Белореченское с/п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1580.9</c:v>
                </c:pt>
                <c:pt idx="1">
                  <c:v>2515.6999999999998</c:v>
                </c:pt>
                <c:pt idx="2">
                  <c:v>2052.1999999999998</c:v>
                </c:pt>
                <c:pt idx="3">
                  <c:v>26447.200000000001</c:v>
                </c:pt>
                <c:pt idx="4">
                  <c:v>746.4</c:v>
                </c:pt>
                <c:pt idx="5">
                  <c:v>2341.3000000000002</c:v>
                </c:pt>
                <c:pt idx="6">
                  <c:v>2593.4</c:v>
                </c:pt>
                <c:pt idx="7">
                  <c:v>6</c:v>
                </c:pt>
                <c:pt idx="8">
                  <c:v>1183.9000000000001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4585600"/>
        <c:axId val="153569536"/>
      </c:barChart>
      <c:catAx>
        <c:axId val="15458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3569536"/>
        <c:crosses val="autoZero"/>
        <c:auto val="1"/>
        <c:lblAlgn val="ctr"/>
        <c:lblOffset val="100"/>
        <c:noMultiLvlLbl val="0"/>
      </c:catAx>
      <c:valAx>
        <c:axId val="15356953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458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360"/>
      <c:rAngAx val="0"/>
      <c:perspective val="3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8.0270655597170698E-2"/>
          <c:y val="0.14367345392696121"/>
          <c:w val="0.8543046357615921"/>
          <c:h val="0.856326567552224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explosion val="0"/>
            <c:spPr>
              <a:solidFill>
                <a:srgbClr val="6DD9FF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61.5</c:v>
                </c:pt>
                <c:pt idx="1">
                  <c:v>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60"/>
      <c:rotY val="330"/>
      <c:rAngAx val="0"/>
      <c:perspective val="3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0.10564681403451284"/>
          <c:y val="0.14367329708282273"/>
          <c:w val="0.8543046357615921"/>
          <c:h val="0.856326567552224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0C0"/>
            </a:solidFill>
          </c:spPr>
          <c:explosion val="25"/>
          <c:dPt>
            <c:idx val="1"/>
            <c:bubble3D val="0"/>
            <c:spPr>
              <a:noFill/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070971999279819E-2"/>
          <c:y val="4.8612686573648471E-2"/>
          <c:w val="0.61103759065084762"/>
          <c:h val="0.841370525297557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297FD5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297FD5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556.6</c:v>
                </c:pt>
                <c:pt idx="1">
                  <c:v>554.70000000000005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EAEAEA"/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54.7</c:v>
                </c:pt>
                <c:pt idx="1">
                  <c:v>54.3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73E2F1"/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273.8</c:v>
                </c:pt>
                <c:pt idx="1">
                  <c:v>280.8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gapDepth val="200"/>
        <c:shape val="box"/>
        <c:axId val="134641152"/>
        <c:axId val="52802048"/>
        <c:axId val="0"/>
      </c:bar3DChart>
      <c:catAx>
        <c:axId val="13464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anchor="ctr" anchorCtr="0"/>
          <a:lstStyle/>
          <a:p>
            <a:pPr>
              <a:defRPr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52802048"/>
        <c:crosses val="autoZero"/>
        <c:auto val="1"/>
        <c:lblAlgn val="ctr"/>
        <c:lblOffset val="100"/>
        <c:noMultiLvlLbl val="0"/>
      </c:catAx>
      <c:valAx>
        <c:axId val="5280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134641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 i="0" baseline="0">
              <a:solidFill>
                <a:schemeClr val="accent4">
                  <a:lumMod val="50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02527524431592E-2"/>
          <c:y val="6.8561747643192283E-2"/>
          <c:w val="0.50080873195705722"/>
          <c:h val="0.839196820210699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5"/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61BB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C1E4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6DD9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rgbClr val="C9F1FF">
                  <a:alpha val="49804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prstClr val="white">
                  <a:lumMod val="75000"/>
                </a:prst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rgbClr val="EAEAEA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Доходы от уплаты акцизов на нефтепродукты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организаций </c:v>
                </c:pt>
                <c:pt idx="7">
                  <c:v>Государственая пошлина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173.4</c:v>
                </c:pt>
                <c:pt idx="1">
                  <c:v>6</c:v>
                </c:pt>
                <c:pt idx="2">
                  <c:v>80.3</c:v>
                </c:pt>
                <c:pt idx="3">
                  <c:v>5.9</c:v>
                </c:pt>
                <c:pt idx="4">
                  <c:v>7.9</c:v>
                </c:pt>
                <c:pt idx="5">
                  <c:v>11.3</c:v>
                </c:pt>
                <c:pt idx="7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  <c:holeSize val="40"/>
      </c:doughnutChart>
    </c:plotArea>
    <c:legend>
      <c:legendPos val="r"/>
      <c:legendEntry>
        <c:idx val="0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6"/>
        <c:delete val="1"/>
      </c:legendEntry>
      <c:legendEntry>
        <c:idx val="7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746688985440609"/>
          <c:y val="2.7328111368291538E-2"/>
          <c:w val="0.39612377617767569"/>
          <c:h val="0.97267188863171128"/>
        </c:manualLayout>
      </c:layout>
      <c:overlay val="0"/>
      <c:txPr>
        <a:bodyPr/>
        <a:lstStyle/>
        <a:p>
          <a:pPr>
            <a:defRPr sz="1250" b="1" i="0" baseline="0">
              <a:solidFill>
                <a:schemeClr val="bg2">
                  <a:lumMod val="2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02527524431605E-2"/>
          <c:y val="6.8561747643192283E-2"/>
          <c:w val="0.50080873195705711"/>
          <c:h val="0.839196820210699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5"/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61BB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1"/>
            <c:spPr>
              <a:solidFill>
                <a:srgbClr val="C1E4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prstClr val="white">
                  <a:lumMod val="75000"/>
                </a:prst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cat>
            <c:strRef>
              <c:f>Лист1!$A$2:$A$7</c:f>
              <c:strCache>
                <c:ptCount val="5"/>
                <c:pt idx="0">
                  <c:v>Доходы от использования имущества, находящегося в муниципальной собственности </c:v>
                </c:pt>
                <c:pt idx="1">
                  <c:v>Плата за негативное воздействие на окружающую среду </c:v>
                </c:pt>
                <c:pt idx="2">
                  <c:v>Доходы от оказания платных услуг и компенсации затрат государства </c:v>
                </c:pt>
                <c:pt idx="3">
                  <c:v>Доходы от продажи материальных и нематериальных активов 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8.3000000000000007</c:v>
                </c:pt>
                <c:pt idx="1">
                  <c:v>1.4</c:v>
                </c:pt>
                <c:pt idx="2">
                  <c:v>42.1</c:v>
                </c:pt>
                <c:pt idx="3">
                  <c:v>0.30000000000000016</c:v>
                </c:pt>
                <c:pt idx="4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</c:plotArea>
    <c:legend>
      <c:legendPos val="r"/>
      <c:legendEntry>
        <c:idx val="0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58746688985440587"/>
          <c:y val="5.3754472808276881E-2"/>
          <c:w val="0.39612377617767586"/>
          <c:h val="0.94624552719172361"/>
        </c:manualLayout>
      </c:layout>
      <c:overlay val="0"/>
      <c:txPr>
        <a:bodyPr/>
        <a:lstStyle/>
        <a:p>
          <a:pPr>
            <a:defRPr sz="1250" b="1" i="0" baseline="0">
              <a:solidFill>
                <a:schemeClr val="bg2">
                  <a:lumMod val="2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702527524431605E-2"/>
          <c:y val="6.8561747643192283E-2"/>
          <c:w val="0.50080873195705711"/>
          <c:h val="0.839196820210699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5"/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61BB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C1E4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prstClr val="white">
                  <a:lumMod val="75000"/>
                </a:prst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cat>
            <c:strRef>
              <c:f>Лист1!$A$2:$A$8</c:f>
              <c:strCache>
                <c:ptCount val="6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Поступления от денежных пожертвований</c:v>
                </c:pt>
                <c:pt idx="5">
                  <c:v>Возврат остатков субсидий, субвенций и иных межбюджетных трансфертов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62</c:v>
                </c:pt>
                <c:pt idx="1">
                  <c:v>154.30000000000001</c:v>
                </c:pt>
                <c:pt idx="2">
                  <c:v>285.10000000000002</c:v>
                </c:pt>
                <c:pt idx="3">
                  <c:v>52.9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0"/>
        <c:holeSize val="40"/>
      </c:doughnutChart>
    </c:plotArea>
    <c:legend>
      <c:legendPos val="r"/>
      <c:legendEntry>
        <c:idx val="0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6"/>
        <c:delete val="1"/>
      </c:legendEntry>
      <c:layout>
        <c:manualLayout>
          <c:xMode val="edge"/>
          <c:yMode val="edge"/>
          <c:x val="0.58746688985440587"/>
          <c:y val="5.7070269541321994E-2"/>
          <c:w val="0.39612377617767586"/>
          <c:h val="0.7876882505030488"/>
        </c:manualLayout>
      </c:layout>
      <c:overlay val="0"/>
      <c:txPr>
        <a:bodyPr/>
        <a:lstStyle/>
        <a:p>
          <a:pPr>
            <a:defRPr sz="1250" b="1" i="0" baseline="0">
              <a:solidFill>
                <a:schemeClr val="bg2">
                  <a:lumMod val="2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45993705102116E-2"/>
          <c:y val="0.10459765193347469"/>
          <c:w val="0.6023428787896431"/>
          <c:h val="0.800758535167475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6"/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61BB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C1E4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rgbClr val="6DD9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C5F0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6"/>
            <c:bubble3D val="0"/>
            <c:spPr>
              <a:noFill/>
              <a:ln>
                <a:noFill/>
              </a:ln>
            </c:spPr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8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9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1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 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 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63.1</c:v>
                </c:pt>
                <c:pt idx="1">
                  <c:v>3.8</c:v>
                </c:pt>
                <c:pt idx="2">
                  <c:v>67.8</c:v>
                </c:pt>
                <c:pt idx="3">
                  <c:v>4.5</c:v>
                </c:pt>
                <c:pt idx="4">
                  <c:v>552.6</c:v>
                </c:pt>
                <c:pt idx="5">
                  <c:v>80.3</c:v>
                </c:pt>
                <c:pt idx="7">
                  <c:v>28</c:v>
                </c:pt>
                <c:pt idx="8">
                  <c:v>27.3</c:v>
                </c:pt>
                <c:pt idx="9">
                  <c:v>14.4</c:v>
                </c:pt>
                <c:pt idx="10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50"/>
        <c:holeSize val="40"/>
      </c:doughnutChart>
    </c:plotArea>
    <c:legend>
      <c:legendPos val="r"/>
      <c:legendEntry>
        <c:idx val="0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6"/>
        <c:delete val="1"/>
      </c:legendEntry>
      <c:legendEntry>
        <c:idx val="7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0"/>
        <c:txPr>
          <a:bodyPr/>
          <a:lstStyle/>
          <a:p>
            <a:pPr>
              <a:defRPr sz="135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371205161855015"/>
          <c:y val="4.7084184887594839E-2"/>
          <c:w val="0.35987860892388646"/>
          <c:h val="0.95291581511240564"/>
        </c:manualLayout>
      </c:layout>
      <c:overlay val="0"/>
      <c:txPr>
        <a:bodyPr/>
        <a:lstStyle/>
        <a:p>
          <a:pPr>
            <a:defRPr sz="1350" b="1" i="0" baseline="0">
              <a:solidFill>
                <a:schemeClr val="bg2">
                  <a:lumMod val="2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45993705102116E-2"/>
          <c:y val="0.10459765193347467"/>
          <c:w val="0.6023428787896431"/>
          <c:h val="0.800758535167475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5"/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C1E4FF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8064A2">
                  <a:lumMod val="20000"/>
                  <a:lumOff val="80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6"/>
            <c:bubble3D val="0"/>
            <c:spPr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Pt>
            <c:idx val="8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cat>
            <c:strRef>
              <c:f>Лист1!$A$2:$A$10</c:f>
              <c:strCache>
                <c:ptCount val="9"/>
                <c:pt idx="0">
                  <c:v>Управление муниципальным имуществом и земельными ресурсами</c:v>
                </c:pt>
                <c:pt idx="1">
                  <c:v>Развитие образования</c:v>
                </c:pt>
                <c:pt idx="2">
                  <c:v>Развитие культуры</c:v>
                </c:pt>
                <c:pt idx="3">
                  <c:v>Развитие физической культуры и спорта, реализация молодежной политики</c:v>
                </c:pt>
                <c:pt idx="4">
                  <c:v>Управление муниципальными финансами и регулирование межбюджетных отношений</c:v>
                </c:pt>
                <c:pt idx="5">
                  <c:v>Развитие муниципального управления</c:v>
                </c:pt>
                <c:pt idx="7">
                  <c:v>Профилактика правонарушений и преступлений, противодействие экстремизму и терроризму</c:v>
                </c:pt>
                <c:pt idx="8">
                  <c:v>Непрограммные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42.8</c:v>
                </c:pt>
                <c:pt idx="1">
                  <c:v>492</c:v>
                </c:pt>
                <c:pt idx="2">
                  <c:v>112.2</c:v>
                </c:pt>
                <c:pt idx="3">
                  <c:v>29.7</c:v>
                </c:pt>
                <c:pt idx="4">
                  <c:v>58.7</c:v>
                </c:pt>
                <c:pt idx="5">
                  <c:v>48.7</c:v>
                </c:pt>
                <c:pt idx="7">
                  <c:v>4</c:v>
                </c:pt>
                <c:pt idx="8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0"/>
        <c:holeSize val="40"/>
      </c:doughnutChart>
    </c:plotArea>
    <c:legend>
      <c:legendPos val="r"/>
      <c:legendEntry>
        <c:idx val="0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6"/>
        <c:delete val="1"/>
      </c:legendEntry>
      <c:legendEntry>
        <c:idx val="7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 i="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371205161855003"/>
          <c:y val="4.7084184887594839E-2"/>
          <c:w val="0.34460083114610685"/>
          <c:h val="0.95291581511240564"/>
        </c:manualLayout>
      </c:layout>
      <c:overlay val="0"/>
      <c:txPr>
        <a:bodyPr/>
        <a:lstStyle/>
        <a:p>
          <a:pPr>
            <a:defRPr sz="1400" b="1" i="0" baseline="0">
              <a:solidFill>
                <a:schemeClr val="bg2">
                  <a:lumMod val="2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</c:v>
                </c:pt>
              </c:strCache>
            </c:strRef>
          </c:tx>
          <c:spPr>
            <a:solidFill>
              <a:srgbClr val="C1E4F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6.8069783434024589E-2"/>
                  <c:y val="3.8724617539586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932551555574299E-2"/>
                  <c:y val="-1.93623087697934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1788599159480423E-2"/>
                  <c:y val="1.4405315782173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Шахровское с/п</c:v>
                </c:pt>
                <c:pt idx="1">
                  <c:v>Чернохолуницкое с/п</c:v>
                </c:pt>
                <c:pt idx="2">
                  <c:v>Песковское г/п</c:v>
                </c:pt>
                <c:pt idx="3">
                  <c:v>Леснополянское с/п</c:v>
                </c:pt>
                <c:pt idx="4">
                  <c:v>Залазнинское с/п</c:v>
                </c:pt>
                <c:pt idx="5">
                  <c:v>Вятское с/п</c:v>
                </c:pt>
                <c:pt idx="6">
                  <c:v>Восточное г/п</c:v>
                </c:pt>
                <c:pt idx="7">
                  <c:v>Белореченское с/п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730.2</c:v>
                </c:pt>
                <c:pt idx="1">
                  <c:v>984.2</c:v>
                </c:pt>
                <c:pt idx="2">
                  <c:v>1172.0999999999999</c:v>
                </c:pt>
                <c:pt idx="3">
                  <c:v>878.4</c:v>
                </c:pt>
                <c:pt idx="4">
                  <c:v>1038.2</c:v>
                </c:pt>
                <c:pt idx="5">
                  <c:v>1152.7</c:v>
                </c:pt>
                <c:pt idx="6">
                  <c:v>1006.2</c:v>
                </c:pt>
                <c:pt idx="7">
                  <c:v>1068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Шахровское с/п</c:v>
                </c:pt>
                <c:pt idx="1">
                  <c:v>Чернохолуницкое с/п</c:v>
                </c:pt>
                <c:pt idx="2">
                  <c:v>Песковское г/п</c:v>
                </c:pt>
                <c:pt idx="3">
                  <c:v>Леснополянское с/п</c:v>
                </c:pt>
                <c:pt idx="4">
                  <c:v>Залазнинское с/п</c:v>
                </c:pt>
                <c:pt idx="5">
                  <c:v>Вятское с/п</c:v>
                </c:pt>
                <c:pt idx="6">
                  <c:v>Восточное г/п</c:v>
                </c:pt>
                <c:pt idx="7">
                  <c:v>Белореченское с/п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730.2</c:v>
                </c:pt>
                <c:pt idx="1">
                  <c:v>984.2</c:v>
                </c:pt>
                <c:pt idx="2">
                  <c:v>1172.0999999999999</c:v>
                </c:pt>
                <c:pt idx="3">
                  <c:v>878.4</c:v>
                </c:pt>
                <c:pt idx="4">
                  <c:v>1038.2</c:v>
                </c:pt>
                <c:pt idx="5">
                  <c:v>1152.7</c:v>
                </c:pt>
                <c:pt idx="6">
                  <c:v>1006.2</c:v>
                </c:pt>
                <c:pt idx="7">
                  <c:v>1068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3622016"/>
        <c:axId val="115799680"/>
      </c:barChart>
      <c:catAx>
        <c:axId val="15362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15799680"/>
        <c:crosses val="autoZero"/>
        <c:auto val="1"/>
        <c:lblAlgn val="ctr"/>
        <c:lblOffset val="100"/>
        <c:noMultiLvlLbl val="0"/>
      </c:catAx>
      <c:valAx>
        <c:axId val="11579968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362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</c:v>
                </c:pt>
              </c:strCache>
            </c:strRef>
          </c:tx>
          <c:spPr>
            <a:solidFill>
              <a:srgbClr val="C1E4FF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4.5263409429603781E-2"/>
                  <c:y val="-6.8375261108660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690819793969347E-2"/>
                  <c:y val="-4.6137278431855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1788599159480423E-2"/>
                  <c:y val="1.4405315782173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Песковское г/п</c:v>
                </c:pt>
                <c:pt idx="1">
                  <c:v>Омутнинское г/п</c:v>
                </c:pt>
                <c:pt idx="2">
                  <c:v>Восточное г/п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0.5</c:v>
                </c:pt>
                <c:pt idx="1">
                  <c:v>3.7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Песковское г/п</c:v>
                </c:pt>
                <c:pt idx="1">
                  <c:v>Омутнинское г/п</c:v>
                </c:pt>
                <c:pt idx="2">
                  <c:v>Восточное г/п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0.5</c:v>
                </c:pt>
                <c:pt idx="1">
                  <c:v>3.7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3794048"/>
        <c:axId val="52804928"/>
      </c:barChart>
      <c:catAx>
        <c:axId val="15379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52804928"/>
        <c:crosses val="autoZero"/>
        <c:auto val="1"/>
        <c:lblAlgn val="ctr"/>
        <c:lblOffset val="100"/>
        <c:noMultiLvlLbl val="0"/>
      </c:catAx>
      <c:valAx>
        <c:axId val="5280492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5379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0.35484</cdr:x>
      <cdr:y>0.5946</cdr:y>
    </cdr:from>
    <cdr:to>
      <cdr:x>0.4977</cdr:x>
      <cdr:y>0.70998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43272" y="3143272"/>
          <a:ext cx="1265498" cy="609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173,4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61,8 % </a:t>
          </a:r>
        </a:p>
        <a:p xmlns:a="http://schemas.openxmlformats.org/drawingml/2006/main">
          <a:pPr algn="ctr"/>
          <a:endParaRPr lang="ru-RU" sz="1300" b="1" dirty="0" smtClean="0">
            <a:solidFill>
              <a:srgbClr val="E7DEC9">
                <a:lumMod val="2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0.07258</cdr:x>
      <cdr:y>0.68919</cdr:y>
    </cdr:from>
    <cdr:to>
      <cdr:x>0.09677</cdr:x>
      <cdr:y>0.75676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10800000" flipH="1">
          <a:off x="642942" y="3643338"/>
          <a:ext cx="214314" cy="35719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lumMod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0.31452</cdr:x>
      <cdr:y>0.16216</cdr:y>
    </cdr:from>
    <cdr:to>
      <cdr:x>0.45738</cdr:x>
      <cdr:y>0.27754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6082" y="857256"/>
          <a:ext cx="1265498" cy="609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8,3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15,3 % </a:t>
          </a:r>
        </a:p>
        <a:p xmlns:a="http://schemas.openxmlformats.org/drawingml/2006/main">
          <a:pPr algn="ctr"/>
          <a:endParaRPr lang="ru-RU" sz="13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0.19355</cdr:x>
      <cdr:y>0.11268</cdr:y>
    </cdr:from>
    <cdr:to>
      <cdr:x>0.33641</cdr:x>
      <cdr:y>0.22806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571504"/>
          <a:ext cx="1265498" cy="5852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62,0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11,2 % </a:t>
          </a:r>
        </a:p>
        <a:p xmlns:a="http://schemas.openxmlformats.org/drawingml/2006/main">
          <a:pPr algn="ctr"/>
          <a:endParaRPr lang="ru-RU" sz="1300" b="1" dirty="0" smtClean="0">
            <a:solidFill>
              <a:srgbClr val="E7DEC9">
                <a:lumMod val="2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0.30469</cdr:x>
      <cdr:y>0.72152</cdr:y>
    </cdr:from>
    <cdr:to>
      <cdr:x>0.44755</cdr:x>
      <cdr:y>0.8369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6050" y="4071966"/>
          <a:ext cx="1306312" cy="651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552,6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64,1 % </a:t>
          </a:r>
        </a:p>
        <a:p xmlns:a="http://schemas.openxmlformats.org/drawingml/2006/main">
          <a:pPr algn="ctr"/>
          <a:endParaRPr lang="ru-RU" sz="1300" b="1" dirty="0" smtClean="0">
            <a:solidFill>
              <a:srgbClr val="E7DEC9">
                <a:lumMod val="2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0.4375</cdr:x>
      <cdr:y>0.48101</cdr:y>
    </cdr:from>
    <cdr:to>
      <cdr:x>0.58036</cdr:x>
      <cdr:y>0.59639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496" y="2714644"/>
          <a:ext cx="1306312" cy="651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551,8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64,0 % </a:t>
          </a:r>
        </a:p>
        <a:p xmlns:a="http://schemas.openxmlformats.org/drawingml/2006/main">
          <a:pPr algn="ctr"/>
          <a:endParaRPr lang="ru-RU" sz="1300" b="1" dirty="0" smtClean="0">
            <a:solidFill>
              <a:srgbClr val="E7DEC9">
                <a:lumMod val="2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0.61855</cdr:x>
      <cdr:y>0.55137</cdr:y>
    </cdr:from>
    <cdr:to>
      <cdr:x>0.9416</cdr:x>
      <cdr:y>0.68557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88" y="1643074"/>
          <a:ext cx="970063" cy="399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61,5 %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0.41548</cdr:x>
      <cdr:y>0.52328</cdr:y>
    </cdr:from>
    <cdr:to>
      <cdr:x>0.72475</cdr:x>
      <cdr:y>0.65748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7619" y="1559374"/>
          <a:ext cx="928694" cy="399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100,0 %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13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8C58C7-7AE8-4396-8704-46BD0CD1315C}" type="datetimeFigureOut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10"/>
            <a:ext cx="5438775" cy="44661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4813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6" y="9428630"/>
            <a:ext cx="2944813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738D40-3405-4F93-BDA7-188D54485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590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B7A70-00E1-44CB-A41D-89078B57A36B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54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2EF01D-CD14-4F8C-BD68-89CC10CC28E6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1550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2EF01D-CD14-4F8C-BD68-89CC10CC28E6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1550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2EF01D-CD14-4F8C-BD68-89CC10CC28E6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15507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B7A70-00E1-44CB-A41D-89078B57A36B}" type="slidenum">
              <a:rPr lang="ru-RU" smtClean="0"/>
              <a:pPr/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06079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B7A70-00E1-44CB-A41D-89078B57A36B}" type="slidenum">
              <a:rPr lang="ru-RU" smtClean="0"/>
              <a:pPr/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73470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B7A70-00E1-44CB-A41D-89078B57A36B}" type="slidenum">
              <a:rPr lang="ru-RU" smtClean="0"/>
              <a:pPr/>
              <a:t>21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25587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B7A70-00E1-44CB-A41D-89078B57A36B}" type="slidenum">
              <a:rPr lang="ru-RU" smtClean="0"/>
              <a:pPr/>
              <a:t>22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472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169572-16DE-4E3A-AE85-2F61E9A694DE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CC79-9BAC-4E95-B5D8-4778ACA753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A3109-E8E4-4661-B96A-85EA6293A686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95262-AC3B-4F33-B3F2-CDA84B16C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A3CE6-83C6-4329-8106-C849EAB0296B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798E1-8739-4EE1-A4DA-7958D26EBE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EBB2E3-EBF5-44B9-BE5F-AE65D80C28D5}" type="datetimeFigureOut">
              <a:rPr lang="en-US"/>
              <a:pPr>
                <a:defRPr/>
              </a:pPr>
              <a:t>4/25/2022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marL="102870">
              <a:lnSpc>
                <a:spcPts val="1240"/>
              </a:lnSpc>
              <a:defRPr sz="12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A5644C4E-2CC5-4B3D-B915-CD81EF08A7B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E0302-1308-4D30-94F5-70FF358A4E29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54B6F-07FE-42BA-A466-190E9A8570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5BA60-4596-48AF-B02E-F3A1F3FDC63A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69977-58A9-460B-8046-DC8BC7E733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983AB-B0E7-4FBB-B41F-D2B636D54ADD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169A2-56A5-47A1-B3F5-05657E3965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AE077-9A05-4905-99D1-805D61E9ADD4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ACABE-BE90-4157-8376-9EA7F465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2FB46-069F-4F33-BC86-7DED75E2DB03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D18B6-2ED9-47AB-9E1A-7C1A587CC7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E7E70E-8CB5-4613-88E7-54FCA32C99B5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78456-6C1C-460D-875E-76C4B85C5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0CAE5-A1A5-4D20-BA61-EE9285369801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75E82-08AD-40DF-9078-01FE6370BD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8179D-124B-43CC-BF5D-02CCCD3E2710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619D4-B568-4BFD-8523-ECE47091FB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7C02E5-8E76-47A2-B9A3-A94A40B4B1CF}" type="datetimeFigureOut">
              <a:rPr lang="ru-RU" smtClean="0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51163E-3E58-4190-BB37-79685021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0" r:id="rId1"/>
    <p:sldLayoutId id="2147485161" r:id="rId2"/>
    <p:sldLayoutId id="2147485162" r:id="rId3"/>
    <p:sldLayoutId id="2147485163" r:id="rId4"/>
    <p:sldLayoutId id="2147485164" r:id="rId5"/>
    <p:sldLayoutId id="2147485165" r:id="rId6"/>
    <p:sldLayoutId id="2147485166" r:id="rId7"/>
    <p:sldLayoutId id="2147485167" r:id="rId8"/>
    <p:sldLayoutId id="2147485168" r:id="rId9"/>
    <p:sldLayoutId id="2147485169" r:id="rId10"/>
    <p:sldLayoutId id="2147485170" r:id="rId11"/>
    <p:sldLayoutId id="21474851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3588" y="980728"/>
            <a:ext cx="7772400" cy="1828800"/>
          </a:xfrm>
          <a:extLst/>
        </p:spPr>
        <p:txBody>
          <a:bodyPr lIns="45720" tIns="0" rIns="45720" bIns="0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143248"/>
            <a:ext cx="7772400" cy="1428760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ОТЧЕТ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об  исполнении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бюджета муниципального образования 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Омутнинский муниципальный район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Кировской области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 за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2021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</a:rPr>
              <a:t>год</a:t>
            </a:r>
          </a:p>
        </p:txBody>
      </p:sp>
      <p:pic>
        <p:nvPicPr>
          <p:cNvPr id="11268" name="SapphireHiddenControl" hidden="1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3" descr="https://encrypted-tbn3.gstatic.com/images?q=tbn:ANd9GcSXiC3ObBBG7wsJEsY57VqdQt7yRrvivAe1JoP1imoH4GmSHuH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5048250"/>
            <a:ext cx="15240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5060950"/>
            <a:ext cx="16002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5" descr="Картинки по запросу омутнинск фот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5060950"/>
            <a:ext cx="1414463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7" descr="Картинки по запросу омутнинск фот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38663" y="5060950"/>
            <a:ext cx="15081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9" descr="Картинки по запросу омутнинск фото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46788" y="5059363"/>
            <a:ext cx="15081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21" descr="Картинки по запросу омутнинск фото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6500" y="5053013"/>
            <a:ext cx="1589088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72132" y="20101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ОМУТНИНСКОГО РАЙОНА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88967"/>
              </p:ext>
            </p:extLst>
          </p:nvPr>
        </p:nvGraphicFramePr>
        <p:xfrm>
          <a:off x="214282" y="1531065"/>
          <a:ext cx="8643998" cy="5212635"/>
        </p:xfrm>
        <a:graphic>
          <a:graphicData uri="http://schemas.openxmlformats.org/drawingml/2006/table">
            <a:tbl>
              <a:tblPr/>
              <a:tblGrid>
                <a:gridCol w="5214973"/>
                <a:gridCol w="1071570"/>
                <a:gridCol w="1143008"/>
                <a:gridCol w="121444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муниципальной программы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(%)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 имуществом и земельными ресурсами на территории Омутнинского района Кировской области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59 424,2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55 752,8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Омутнинского района Кировской области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553 197,7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551 787,2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Омутнинского района Кировской области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106 811,8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106 780,8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спорта, реализация молодежной политики Омутнинского района Кировской области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28 774,5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28 536,6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муниципальными финансами и регулирование межбюджетных отношений в Омутнинском районе Кировской области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72 621,1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72 083,1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муниципального управления Омутнинского района Кировской области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46 913,6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45 859,1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и преступлений, противодействие экстремизму и терроризму в Омутнинском районе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211,1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2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867 954,1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861 010,4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78712" y="114298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267414"/>
            <a:ext cx="7000924" cy="89798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ОМУТНИНСКОГО МУНИЦИПАЛЬНОГО РАЙОНА ПО МУНИЦИПАЛЬНЫМ ПРОГРАММАМ </a:t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2021 год </a:t>
            </a:r>
          </a:p>
        </p:txBody>
      </p:sp>
    </p:spTree>
    <p:extLst>
      <p:ext uri="{BB962C8B-B14F-4D97-AF65-F5344CB8AC3E}">
        <p14:creationId xmlns:p14="http://schemas.microsoft.com/office/powerpoint/2010/main" val="20683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28662" y="214290"/>
            <a:ext cx="7358114" cy="928694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ОМУТНИНСКОГО МУНИЦИПАЛЬНОГО РАЙОНА В СТРУКТУРЕ РАСХОДОВ ПО ПРОГРАММНОМУ ПРИНЦИПУ  В 2021 ГОДУ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1928794" y="3052760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862,6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785918" y="2000240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55,8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6,5 %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071538" y="4572008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106,8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12,4 % </a:t>
            </a:r>
          </a:p>
          <a:p>
            <a:pPr algn="ctr"/>
            <a:endParaRPr lang="ru-RU" sz="16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42910" y="3857628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28,5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3,3 %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785786" y="3143248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72,1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8,4 %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142976" y="2500306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45,9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5,3 %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14282" y="1714488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0,02 %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785786" y="1285860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1,6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0,2 %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ая соединительная линия 16"/>
          <p:cNvSpPr/>
          <p:nvPr/>
        </p:nvSpPr>
        <p:spPr>
          <a:xfrm rot="10800000" flipH="1" flipV="1">
            <a:off x="1142976" y="2071678"/>
            <a:ext cx="714380" cy="21431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Прямая соединительная линия 17"/>
          <p:cNvSpPr/>
          <p:nvPr/>
        </p:nvSpPr>
        <p:spPr>
          <a:xfrm rot="10800000" flipH="1" flipV="1">
            <a:off x="1571604" y="1857364"/>
            <a:ext cx="357190" cy="35719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357422" y="400050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16"/>
          <p:cNvSpPr/>
          <p:nvPr/>
        </p:nvSpPr>
        <p:spPr>
          <a:xfrm rot="1620271">
            <a:off x="2154012" y="4734450"/>
            <a:ext cx="2433529" cy="830547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643174" y="3643314"/>
            <a:ext cx="2000264" cy="85725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0010113">
            <a:off x="2276542" y="2453555"/>
            <a:ext cx="2236579" cy="8045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85728"/>
            <a:ext cx="8143932" cy="928694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«Управление муниципальным имуществом и земельными ресурсами на территории Омутнинского района Кировской области»</a:t>
            </a:r>
          </a:p>
        </p:txBody>
      </p:sp>
      <p:sp>
        <p:nvSpPr>
          <p:cNvPr id="5" name="Овал 4"/>
          <p:cNvSpPr/>
          <p:nvPr/>
        </p:nvSpPr>
        <p:spPr>
          <a:xfrm>
            <a:off x="357158" y="2571744"/>
            <a:ext cx="3000396" cy="3000396"/>
          </a:xfrm>
          <a:prstGeom prst="ellipse">
            <a:avLst/>
          </a:prstGeom>
          <a:solidFill>
            <a:srgbClr val="AFEAFF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5786" y="3000372"/>
            <a:ext cx="21431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программы направлено: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55 752,8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рублей, </a:t>
            </a: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числе:     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29190" y="1428736"/>
            <a:ext cx="3786214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Приобретение жилых помещений для детей-сирот и детей, оставшихся без попечения родителей:</a:t>
            </a:r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3 339,9 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 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628" y="3429000"/>
            <a:ext cx="3786214" cy="15001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Подготовка объектов коммунальной инфраструктуры к работе в осенне-зимний период: </a:t>
            </a:r>
          </a:p>
          <a:p>
            <a:pPr algn="ctr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2 075,8</a:t>
            </a:r>
            <a:r>
              <a:rPr lang="ru-RU" sz="2800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628" y="5072074"/>
            <a:ext cx="3786214" cy="142876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автомобильных дорог: </a:t>
            </a:r>
          </a:p>
          <a:p>
            <a:pPr algn="ctr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20 914,5</a:t>
            </a:r>
            <a:r>
              <a:rPr lang="ru-RU" sz="2800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 вправо 29"/>
          <p:cNvSpPr/>
          <p:nvPr/>
        </p:nvSpPr>
        <p:spPr>
          <a:xfrm rot="4044115">
            <a:off x="4648788" y="3681802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3964777" y="3893347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6537838">
            <a:off x="3266127" y="3615251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8270790">
            <a:off x="2592312" y="3143334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0800000">
            <a:off x="2428860" y="2428867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1376865">
            <a:off x="2397622" y="1700454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572132" y="2428868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0866858">
            <a:off x="5429256" y="1679000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104020">
            <a:off x="5263693" y="3101604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14290"/>
            <a:ext cx="8143932" cy="71438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образования Омутнинского района Кировской области»</a:t>
            </a:r>
          </a:p>
        </p:txBody>
      </p:sp>
      <p:sp>
        <p:nvSpPr>
          <p:cNvPr id="5" name="Овал 4"/>
          <p:cNvSpPr/>
          <p:nvPr/>
        </p:nvSpPr>
        <p:spPr>
          <a:xfrm>
            <a:off x="3214678" y="1357298"/>
            <a:ext cx="2500330" cy="2500330"/>
          </a:xfrm>
          <a:prstGeom prst="ellipse">
            <a:avLst/>
          </a:prstGeom>
          <a:solidFill>
            <a:srgbClr val="AFEAFF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28992" y="1726346"/>
            <a:ext cx="21431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программы направлено: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551 787,2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рублей, 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числе:      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15140" y="1142984"/>
            <a:ext cx="2143140" cy="12144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 дошкольного образования: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226 106,9 </a:t>
            </a:r>
          </a:p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 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15140" y="2500306"/>
            <a:ext cx="2143140" cy="1000132"/>
          </a:xfrm>
          <a:prstGeom prst="roundRect">
            <a:avLst/>
          </a:prstGeom>
          <a:solidFill>
            <a:srgbClr val="61BBFF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Организация общего образования: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226 930,6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15140" y="5000636"/>
            <a:ext cx="2143140" cy="100013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питания школьников: 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16 124,2</a:t>
            </a:r>
            <a:r>
              <a:rPr lang="ru-RU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15140" y="3643314"/>
            <a:ext cx="2143140" cy="1214446"/>
          </a:xfrm>
          <a:prstGeom prst="roundRect">
            <a:avLst/>
          </a:prstGeom>
          <a:solidFill>
            <a:srgbClr val="C1E4FF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Организация дополнительного образования: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20 860,7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5000636"/>
            <a:ext cx="1785950" cy="150019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Осуществление деятельности по опеке и попечительству: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11 979,9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4500570"/>
            <a:ext cx="2214578" cy="10001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Меры социальной поддержки педагогам: 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9 372,4</a:t>
            </a:r>
            <a:endParaRPr lang="ru-RU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282" y="1143008"/>
            <a:ext cx="2071702" cy="150017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Ежемесячное денежное вознаграждение за классное руководство: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16 446,6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4282" y="2786058"/>
            <a:ext cx="2214578" cy="15716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Обеспечение персонифицированного финансирования дополнительного образования: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1 786,8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71736" y="5000636"/>
            <a:ext cx="2000264" cy="1643074"/>
          </a:xfrm>
          <a:prstGeom prst="roundRect">
            <a:avLst/>
          </a:prstGeom>
          <a:solidFill>
            <a:srgbClr val="6DD9FF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Компенсация части родительской платы, взимаемой за присмотр и уход за детьми: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2 025,6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5643578"/>
            <a:ext cx="2214578" cy="1000132"/>
          </a:xfrm>
          <a:prstGeom prst="roundRect">
            <a:avLst/>
          </a:prstGeom>
          <a:solidFill>
            <a:srgbClr val="C9F1FF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Организация отдыха детей в каникулы: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2 099,4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0683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2389488">
            <a:off x="1765732" y="4409070"/>
            <a:ext cx="2236579" cy="8045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173251">
            <a:off x="1711857" y="3690571"/>
            <a:ext cx="2433529" cy="830547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0489038">
            <a:off x="2130198" y="3062138"/>
            <a:ext cx="2000264" cy="85725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8951474">
            <a:off x="1628715" y="2530764"/>
            <a:ext cx="2236579" cy="8045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85728"/>
            <a:ext cx="8143932" cy="642942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культуры Омутнинского района Кировской области»</a:t>
            </a:r>
          </a:p>
        </p:txBody>
      </p:sp>
      <p:sp>
        <p:nvSpPr>
          <p:cNvPr id="5" name="Овал 4"/>
          <p:cNvSpPr/>
          <p:nvPr/>
        </p:nvSpPr>
        <p:spPr>
          <a:xfrm>
            <a:off x="357158" y="2428868"/>
            <a:ext cx="3000396" cy="3000396"/>
          </a:xfrm>
          <a:prstGeom prst="ellipse">
            <a:avLst/>
          </a:prstGeom>
          <a:solidFill>
            <a:srgbClr val="AFEAFF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5786" y="2928934"/>
            <a:ext cx="21431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программы направлено: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106 780,8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рублей, </a:t>
            </a: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числе:      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14810" y="1142984"/>
            <a:ext cx="4500594" cy="92869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 библиотечного обслуживания:</a:t>
            </a: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19 460,1 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14810" y="2285992"/>
            <a:ext cx="4500594" cy="11430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Организация досуга, развитие  и поддержка самодеятельного народного  творчества: </a:t>
            </a:r>
          </a:p>
          <a:p>
            <a:pPr algn="ctr" eaLnBrk="1" hangingPunct="1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45 015,0</a:t>
            </a:r>
            <a:r>
              <a:rPr lang="ru-RU" sz="2000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4810" y="3643314"/>
            <a:ext cx="4500594" cy="107157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Организация дополнительного образования детей:</a:t>
            </a:r>
          </a:p>
          <a:p>
            <a:pPr algn="ctr" eaLnBrk="1" hangingPunct="1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25 315,9 </a:t>
            </a:r>
          </a:p>
          <a:p>
            <a:pPr algn="ctr" eaLnBrk="1" hangingPunct="1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14810" y="4929198"/>
            <a:ext cx="4500594" cy="15716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Поддержка социально-ориентированных некоммерческих организаций и добровольческих (волонтерских) объединений:</a:t>
            </a: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221,7 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0683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8239160">
            <a:off x="5766816" y="4641666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7885047">
            <a:off x="2875733" y="3409677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1376865">
            <a:off x="2611936" y="2271958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0866858">
            <a:off x="5452352" y="2250504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564149">
            <a:off x="5306157" y="3427028"/>
            <a:ext cx="1071570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85728"/>
            <a:ext cx="8143932" cy="85725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физической культуры и спорта, реализация молодежной политики Омутнинского района Кировской области»</a:t>
            </a:r>
          </a:p>
        </p:txBody>
      </p:sp>
      <p:sp>
        <p:nvSpPr>
          <p:cNvPr id="5" name="Овал 4"/>
          <p:cNvSpPr/>
          <p:nvPr/>
        </p:nvSpPr>
        <p:spPr>
          <a:xfrm>
            <a:off x="3357554" y="1571612"/>
            <a:ext cx="2571768" cy="2571768"/>
          </a:xfrm>
          <a:prstGeom prst="ellipse">
            <a:avLst/>
          </a:prstGeom>
          <a:solidFill>
            <a:srgbClr val="AFEAFF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868" y="1877975"/>
            <a:ext cx="21431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программы направлено: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28 536,6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рублей, 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числе:      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72264" y="1571612"/>
            <a:ext cx="2286016" cy="1857388"/>
          </a:xfrm>
          <a:prstGeom prst="roundRect">
            <a:avLst/>
          </a:prstGeom>
          <a:solidFill>
            <a:srgbClr val="BBFBC3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Организация массовых спортивных мероприятий и обеспечение участия спортивных команд в соревнованиях: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1 018,6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35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29388" y="3714752"/>
            <a:ext cx="2500330" cy="1357322"/>
          </a:xfrm>
          <a:prstGeom prst="roundRect">
            <a:avLst/>
          </a:prstGeom>
          <a:solidFill>
            <a:srgbClr val="E3FDE6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физкультурно-спортивной направленности: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22 957,0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рублей, </a:t>
            </a:r>
            <a:r>
              <a:rPr lang="ru-RU" sz="1350" b="1" i="1" dirty="0" smtClean="0">
                <a:latin typeface="Times New Roman" pitchFamily="18" charset="0"/>
                <a:cs typeface="Times New Roman" pitchFamily="18" charset="0"/>
              </a:rPr>
              <a:t>в том числе:</a:t>
            </a:r>
            <a:r>
              <a:rPr lang="ru-RU" sz="135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4714884"/>
            <a:ext cx="2428892" cy="1143008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Капитальный ремонт кровли спортивного зала:  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2 425,8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35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1785926"/>
            <a:ext cx="2286016" cy="14287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молодежной политики в Омутнинском районе: 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245,0</a:t>
            </a:r>
            <a:r>
              <a:rPr lang="ru-RU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35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3571876"/>
            <a:ext cx="2286016" cy="1357322"/>
          </a:xfrm>
          <a:prstGeom prst="roundRect">
            <a:avLst/>
          </a:prstGeom>
          <a:solidFill>
            <a:srgbClr val="C5F0FF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Предоставление социальных выплат семьям на приобретение жилья:</a:t>
            </a:r>
          </a:p>
          <a:p>
            <a:pPr algn="ctr"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341,8</a:t>
            </a:r>
            <a:r>
              <a:rPr lang="ru-RU" b="1" dirty="0" smtClean="0">
                <a:latin typeface="Constantia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350" b="1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0683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78896"/>
              </p:ext>
            </p:extLst>
          </p:nvPr>
        </p:nvGraphicFramePr>
        <p:xfrm>
          <a:off x="214282" y="1428736"/>
          <a:ext cx="8786873" cy="5105400"/>
        </p:xfrm>
        <a:graphic>
          <a:graphicData uri="http://schemas.openxmlformats.org/drawingml/2006/table">
            <a:tbl>
              <a:tblPr/>
              <a:tblGrid>
                <a:gridCol w="5301172"/>
                <a:gridCol w="985372"/>
                <a:gridCol w="1193191"/>
                <a:gridCol w="1307138"/>
              </a:tblGrid>
              <a:tr h="754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раздела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(%)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Ежемесячные денежные выплаты на детей-сирот и детей, оставшихся без попечения родителей, находящихся под опекой (попечительством), в приемной семье, и выплаты, причитающиеся приемным родителям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9 730,1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9 682,3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Ежемесячные денежные выплаты отдельным категориям специалистов работающих в муниципальных учреждениях и проживающих в сельских населенных пунктах или поселках городского типа, частичная компенсация расходов на оплату жилого помещения и коммунальных услуг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платы, взимаемой с родителей (законных представителей) за присмотр и  уход за детьми в образовательных организациях, реализующих образовательную программу дошкольного образования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2 162,1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1 968,7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расходов, связанных  с предоставлением руководителям, педагогическим работникам и иным специалистам (без совместителей) муниципальных образовательных организаций, работающим и проживающим в сельских населенных пунктах, поселках городского типа, меры социальной поддержки, установленной абзацем первым части 1 статьи 15 Закона Кировской области «Об  образовании в Кировской области»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10 321,6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10 320,4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67236" y="105940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142852"/>
            <a:ext cx="7000924" cy="89798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ВЫПЛАТЫ ОТДЕЛЬНЫМ КАТЕГОРИЯМ ГРАЖДАН 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БЮДЖЕТА ОМУТНИНСКОГО МУНИЦИПАЛЬНОГО РАЙОНА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2021 году </a:t>
            </a:r>
          </a:p>
        </p:txBody>
      </p:sp>
    </p:spTree>
    <p:extLst>
      <p:ext uri="{BB962C8B-B14F-4D97-AF65-F5344CB8AC3E}">
        <p14:creationId xmlns:p14="http://schemas.microsoft.com/office/powerpoint/2010/main" val="395085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78896"/>
              </p:ext>
            </p:extLst>
          </p:nvPr>
        </p:nvGraphicFramePr>
        <p:xfrm>
          <a:off x="214282" y="1631650"/>
          <a:ext cx="8643998" cy="4297680"/>
        </p:xfrm>
        <a:graphic>
          <a:graphicData uri="http://schemas.openxmlformats.org/drawingml/2006/table">
            <a:tbl>
              <a:tblPr/>
              <a:tblGrid>
                <a:gridCol w="4714908"/>
                <a:gridCol w="1285884"/>
                <a:gridCol w="1214446"/>
                <a:gridCol w="1428760"/>
              </a:tblGrid>
              <a:tr h="414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раздела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(%)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16 446,0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16 446,0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мероприятий по обеспечению жильем молодых семей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341,8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прав детей-сирот и детей, оставшихся без попечения родителей, лиц из числа детей-сирот и детей, оставшихся без попечения родителей, на жилое помещение в соответствии с Законом Кировской области «О социальной поддержке детей-сирот и детей, оставшихся без попечения родителей, лиц из числа детей-сирот и детей, оставшихся без попечения родителей, детей, попавших в сложную жизненную ситуацию»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5 967,8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3 327,8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72396" y="120228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188640"/>
            <a:ext cx="7000924" cy="89798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ВЫПЛАТЫ ОТДЕЛЬНЫМ КАТЕГОРИЯМ ГРАЖДАН 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БЮДЖЕТА ОМУТНИНСКОГО МУНИЦИПАЛЬНОГО РАЙОНА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2021 году </a:t>
            </a:r>
          </a:p>
        </p:txBody>
      </p:sp>
    </p:spTree>
    <p:extLst>
      <p:ext uri="{BB962C8B-B14F-4D97-AF65-F5344CB8AC3E}">
        <p14:creationId xmlns:p14="http://schemas.microsoft.com/office/powerpoint/2010/main" val="395085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вправо 17"/>
          <p:cNvSpPr/>
          <p:nvPr/>
        </p:nvSpPr>
        <p:spPr>
          <a:xfrm rot="2581510">
            <a:off x="5389213" y="2518809"/>
            <a:ext cx="1636811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3414391">
            <a:off x="4335916" y="3513795"/>
            <a:ext cx="2310339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7168534">
            <a:off x="2525463" y="3498603"/>
            <a:ext cx="2314038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8080931">
            <a:off x="1955318" y="2323629"/>
            <a:ext cx="2152963" cy="571504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34" name="Прямоугольник 3"/>
          <p:cNvSpPr>
            <a:spLocks noChangeArrowheads="1"/>
          </p:cNvSpPr>
          <p:nvPr/>
        </p:nvSpPr>
        <p:spPr bwMode="auto">
          <a:xfrm>
            <a:off x="468313" y="2852738"/>
            <a:ext cx="8675687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1800">
                <a:solidFill>
                  <a:srgbClr val="FF0000"/>
                </a:solidFill>
                <a:latin typeface="Constantia" panose="02030602050306030303" pitchFamily="18" charset="0"/>
              </a:rPr>
              <a:t> </a:t>
            </a:r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36389" y="249106"/>
            <a:ext cx="7215238" cy="82244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ПРЕДОСТАВЛЕННЫЕ БЮДЖЕТАМ ПОСЕЛЕНИЙ ИЗ БЮДЖЕТА ОМУТНИНСКОГО МУНИЦИПАЛЬНОГО РАЙОНА в 2021 году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43240" y="1500174"/>
            <a:ext cx="2786082" cy="1643074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</a:t>
            </a:r>
          </a:p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всего:  </a:t>
            </a:r>
          </a:p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65 372,2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86578" y="127371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7158" y="3473318"/>
            <a:ext cx="2428892" cy="812938"/>
          </a:xfrm>
          <a:prstGeom prst="roundRect">
            <a:avLst/>
          </a:prstGeom>
          <a:solidFill>
            <a:srgbClr val="61BBFF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8 030,0  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 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45581" y="4902078"/>
            <a:ext cx="2428892" cy="812938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5,0  </a:t>
            </a:r>
          </a:p>
          <a:p>
            <a:pPr algn="ctr" eaLnBrk="1" hangingPunct="1">
              <a:defRPr/>
            </a:pPr>
            <a:r>
              <a:rPr lang="ru-RU" sz="1600" b="1" dirty="0" smtClean="0">
                <a:latin typeface="Constantia" pitchFamily="18" charset="0"/>
              </a:rPr>
              <a:t>  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286512" y="3473318"/>
            <a:ext cx="2428892" cy="8129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18 025,3 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 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143504" y="4857760"/>
            <a:ext cx="2428892" cy="1306734"/>
          </a:xfrm>
          <a:prstGeom prst="roundRect">
            <a:avLst/>
          </a:prstGeom>
          <a:solidFill>
            <a:srgbClr val="6DD9FF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трансферты: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39 311,8  </a:t>
            </a:r>
          </a:p>
          <a:p>
            <a:pPr algn="ctr" eaLnBrk="1" hangingPunct="1">
              <a:defRPr/>
            </a:pPr>
            <a:r>
              <a:rPr lang="ru-RU" sz="1600" b="1" dirty="0" smtClean="0">
                <a:latin typeface="Constantia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67064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Диаграмма 19459"/>
          <p:cNvGraphicFramePr/>
          <p:nvPr>
            <p:extLst>
              <p:ext uri="{D42A27DB-BD31-4B8C-83A1-F6EECF244321}">
                <p14:modId xmlns:p14="http://schemas.microsoft.com/office/powerpoint/2010/main" val="2274128263"/>
              </p:ext>
            </p:extLst>
          </p:nvPr>
        </p:nvGraphicFramePr>
        <p:xfrm>
          <a:off x="395536" y="1782108"/>
          <a:ext cx="8352928" cy="47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71472" y="307084"/>
            <a:ext cx="8072494" cy="96167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ДОТАЦИЙ БЮДЖЕТАМ ПОСЕЛЕНИЙ НА ВЫРАВНИВАНИЕ БЮДЖЕТНОЙ ОБЕСПЕЧЕННОСТИ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2021 год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300788" y="3429000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320" y="134076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97415"/>
              </p:ext>
            </p:extLst>
          </p:nvPr>
        </p:nvGraphicFramePr>
        <p:xfrm>
          <a:off x="428596" y="1714488"/>
          <a:ext cx="8319298" cy="4890426"/>
        </p:xfrm>
        <a:graphic>
          <a:graphicData uri="http://schemas.openxmlformats.org/drawingml/2006/table">
            <a:tbl>
              <a:tblPr/>
              <a:tblGrid>
                <a:gridCol w="5643602"/>
                <a:gridCol w="1337848"/>
                <a:gridCol w="1337848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11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 предприятий (без организаций с численностью работников не более 15 человек)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2 157 032,0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3 316 693,0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Среднемесячная номинальная начисленная заработная плата (без организаций с численностью работников не более 15 человек)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Инвестиции в основной капитал (без организаций с численностью работников не более 15 человек)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470 585,0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784 790,0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Отгружено товаров собственного производства, выполнено работ и услуг собственными силами (без организаций с численностью работников не более 15 человек)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12 319 548,0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16 454 082,0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7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(без организаций с численностью работников не более 15 человек)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2 211 243,0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2 581 373,0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428596" y="285728"/>
            <a:ext cx="8286808" cy="85725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128586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54" y="357188"/>
            <a:ext cx="8286750" cy="709612"/>
          </a:xfrm>
          <a:noFill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СОЦИАЛЬНО-ЭКОНОМИЧЕСКОГО РАЗВИТИЯ ОМУТНИНСКОГО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Диаграмма 19459"/>
          <p:cNvGraphicFramePr/>
          <p:nvPr>
            <p:extLst>
              <p:ext uri="{D42A27DB-BD31-4B8C-83A1-F6EECF244321}">
                <p14:modId xmlns:p14="http://schemas.microsoft.com/office/powerpoint/2010/main" val="1506163157"/>
              </p:ext>
            </p:extLst>
          </p:nvPr>
        </p:nvGraphicFramePr>
        <p:xfrm>
          <a:off x="428596" y="2000240"/>
          <a:ext cx="8352928" cy="307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857224" y="307084"/>
            <a:ext cx="7643866" cy="96167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СУБВЕНЦИЙ БЮДЖЕТАМ ПОСЕЛЕНИЙ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2021 год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300788" y="3429000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320" y="1488032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57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Диаграмма 19459"/>
          <p:cNvGraphicFramePr/>
          <p:nvPr>
            <p:extLst>
              <p:ext uri="{D42A27DB-BD31-4B8C-83A1-F6EECF244321}">
                <p14:modId xmlns:p14="http://schemas.microsoft.com/office/powerpoint/2010/main" val="412644247"/>
              </p:ext>
            </p:extLst>
          </p:nvPr>
        </p:nvGraphicFramePr>
        <p:xfrm>
          <a:off x="428596" y="2214554"/>
          <a:ext cx="8352928" cy="3010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714348" y="307084"/>
            <a:ext cx="7786742" cy="96167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СУБСИДИЙ БЮДЖЕТАМ ПОСЕЛЕНИЙ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2021 год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300788" y="3429000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0046" y="162880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63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Диаграмма 19459"/>
          <p:cNvGraphicFramePr/>
          <p:nvPr>
            <p:extLst>
              <p:ext uri="{D42A27DB-BD31-4B8C-83A1-F6EECF244321}">
                <p14:modId xmlns:p14="http://schemas.microsoft.com/office/powerpoint/2010/main" val="3132546215"/>
              </p:ext>
            </p:extLst>
          </p:nvPr>
        </p:nvGraphicFramePr>
        <p:xfrm>
          <a:off x="395536" y="1782108"/>
          <a:ext cx="8352928" cy="47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642910" y="307084"/>
            <a:ext cx="7858180" cy="96167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ИНЫХ МЕЖБЮДЖЕТНЫХ ТРАНСФЕРТОВ БЮДЖЕТАМ ПОСЕЛЕНИЙ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2021 год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300788" y="3429000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320" y="134076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07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75731"/>
              </p:ext>
            </p:extLst>
          </p:nvPr>
        </p:nvGraphicFramePr>
        <p:xfrm>
          <a:off x="214282" y="1428736"/>
          <a:ext cx="8640961" cy="4896608"/>
        </p:xfrm>
        <a:graphic>
          <a:graphicData uri="http://schemas.openxmlformats.org/drawingml/2006/table">
            <a:tbl>
              <a:tblPr/>
              <a:tblGrid>
                <a:gridCol w="432048"/>
                <a:gridCol w="2736304"/>
                <a:gridCol w="1296144"/>
                <a:gridCol w="936104"/>
                <a:gridCol w="864096"/>
                <a:gridCol w="1368152"/>
                <a:gridCol w="1008113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муниципальной услуги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(выполнения работ)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объема муниципальной услуги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Плановое задание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предоставлено муниципальных услуг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плановому заданию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культуры Омутнинского района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79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предпрофессиональных программ в области искусства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человеко-часов пребывания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Человеко-час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126823,0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126928,0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общеразвивающих программ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человеко-часов пребывания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Человеко-час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52175,0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52233,0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деятельности клубных формирований и формирований самодеятельного народного творчества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клубных формирований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по организации и проведению культурно-массовых мероприятий 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культурно-массовых мероприятий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2 183,0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2 237,0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Библиотечное, библиографическое и информационное обслуживание пользователей библиотек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посещений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266099,0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269740,0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7045" y="987966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683568" y="188640"/>
            <a:ext cx="7772400" cy="774923"/>
          </a:xfrm>
          <a:prstGeom prst="roundRect">
            <a:avLst/>
          </a:prstGeom>
          <a:solidFill>
            <a:srgbClr val="EAEAEA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ОБ ИСПОЛНЕНИИ МУНИЦИПАЛЬНОГО ЗАДАНИЯ НА ОКАЗАНИЕ МУНИЦИПАЛЬНЫХ УСЛУГ за 2021 год </a:t>
            </a:r>
          </a:p>
        </p:txBody>
      </p:sp>
    </p:spTree>
    <p:extLst>
      <p:ext uri="{BB962C8B-B14F-4D97-AF65-F5344CB8AC3E}">
        <p14:creationId xmlns:p14="http://schemas.microsoft.com/office/powerpoint/2010/main" val="14572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05069"/>
              </p:ext>
            </p:extLst>
          </p:nvPr>
        </p:nvGraphicFramePr>
        <p:xfrm>
          <a:off x="251520" y="1337137"/>
          <a:ext cx="8640961" cy="4822479"/>
        </p:xfrm>
        <a:graphic>
          <a:graphicData uri="http://schemas.openxmlformats.org/drawingml/2006/table">
            <a:tbl>
              <a:tblPr/>
              <a:tblGrid>
                <a:gridCol w="432048"/>
                <a:gridCol w="2736304"/>
                <a:gridCol w="1296144"/>
                <a:gridCol w="936104"/>
                <a:gridCol w="864096"/>
                <a:gridCol w="1368152"/>
                <a:gridCol w="1008113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муниципальной услуги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(выполнения работ)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объема муниципальной услуги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Плановое задание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предоставлено муниципальных услуг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плановому заданию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по физической культуре, спорту, туризму и работе с молодежью Омутнинского района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подготовка по олимпийским видам спорта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Лыжные гонки: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начальной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спортивной специализации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подготовка по олимпийским видам спорта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Футбол: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начальной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спортивной специализации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подготовка по олимпийским видам спорта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Баскетбол: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начальной подготовки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0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подготовка на спортивно-оздоровительном этапе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7045" y="963563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683568" y="188640"/>
            <a:ext cx="7772400" cy="774923"/>
          </a:xfrm>
          <a:prstGeom prst="roundRect">
            <a:avLst/>
          </a:prstGeom>
          <a:solidFill>
            <a:srgbClr val="EAEAEA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ОБ ИСПОЛНЕНИИ МУНИЦИПАЛЬНОГО ЗАДАНИЯ НА ОКАЗАНИЕ МУНИЦИПАЛЬНЫХ УСЛУГ за 2021 год </a:t>
            </a:r>
          </a:p>
        </p:txBody>
      </p:sp>
    </p:spTree>
    <p:extLst>
      <p:ext uri="{BB962C8B-B14F-4D97-AF65-F5344CB8AC3E}">
        <p14:creationId xmlns:p14="http://schemas.microsoft.com/office/powerpoint/2010/main" val="22159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05069"/>
              </p:ext>
            </p:extLst>
          </p:nvPr>
        </p:nvGraphicFramePr>
        <p:xfrm>
          <a:off x="251520" y="1827676"/>
          <a:ext cx="8640961" cy="3744464"/>
        </p:xfrm>
        <a:graphic>
          <a:graphicData uri="http://schemas.openxmlformats.org/drawingml/2006/table">
            <a:tbl>
              <a:tblPr/>
              <a:tblGrid>
                <a:gridCol w="432048"/>
                <a:gridCol w="2736304"/>
                <a:gridCol w="1296144"/>
                <a:gridCol w="936104"/>
                <a:gridCol w="864096"/>
                <a:gridCol w="1368152"/>
                <a:gridCol w="1008113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муниципальной услуги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(выполнения работ)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объема муниципальной услуги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Плановое задание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предоставлено муниципальных услуг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плановому заданию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по физической культуре, спорту, туризму и работе с молодежью Омутнинского района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подготовка по олимпийским видам спорта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Прыжки на батуте: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начальной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спортивной специализации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совершенствования спортивного мастерства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Спортивная подготовка по олимпийским видам спорта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Дзюдо: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начальной подготовки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этап спортивной специализации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7045" y="1345156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683568" y="368061"/>
            <a:ext cx="7772400" cy="774923"/>
          </a:xfrm>
          <a:prstGeom prst="roundRect">
            <a:avLst/>
          </a:prstGeom>
          <a:solidFill>
            <a:srgbClr val="EAEAEA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ОБ ИСПОЛНЕНИИ МУНИЦИПАЛЬНОГО ЗАДАНИЯ НА ОКАЗАНИЕ МУНИЦИПАЛЬНЫХ УСЛУГ за 2021 год </a:t>
            </a:r>
          </a:p>
        </p:txBody>
      </p:sp>
    </p:spTree>
    <p:extLst>
      <p:ext uri="{BB962C8B-B14F-4D97-AF65-F5344CB8AC3E}">
        <p14:creationId xmlns:p14="http://schemas.microsoft.com/office/powerpoint/2010/main" val="22159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07842"/>
              </p:ext>
            </p:extLst>
          </p:nvPr>
        </p:nvGraphicFramePr>
        <p:xfrm>
          <a:off x="251520" y="2092665"/>
          <a:ext cx="8640961" cy="1810691"/>
        </p:xfrm>
        <a:graphic>
          <a:graphicData uri="http://schemas.openxmlformats.org/drawingml/2006/table">
            <a:tbl>
              <a:tblPr/>
              <a:tblGrid>
                <a:gridCol w="432048"/>
                <a:gridCol w="2602548"/>
                <a:gridCol w="1429900"/>
                <a:gridCol w="936104"/>
                <a:gridCol w="864096"/>
                <a:gridCol w="1368152"/>
                <a:gridCol w="1008113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муниципальной услуги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(выполнения работ)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объема муниципальной услуги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Плановое задание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предоставлено муниципальных услуг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плановому заданию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 Омутнинского района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общеразвивающих программ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человеко-часов пребывания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Человеко-час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243360,0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243360,0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7045" y="155947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683568" y="439499"/>
            <a:ext cx="7772400" cy="774923"/>
          </a:xfrm>
          <a:prstGeom prst="roundRect">
            <a:avLst/>
          </a:prstGeom>
          <a:solidFill>
            <a:srgbClr val="EAEAEA"/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ОБ ИСПОЛНЕНИИ МУНИЦИПАЛЬНОГО ЗАДАНИЯ НА ОКАЗАНИЕ МУНИЦИПАЛЬНЫХ УСЛУГ за 2021 год </a:t>
            </a:r>
          </a:p>
        </p:txBody>
      </p:sp>
    </p:spTree>
    <p:extLst>
      <p:ext uri="{BB962C8B-B14F-4D97-AF65-F5344CB8AC3E}">
        <p14:creationId xmlns:p14="http://schemas.microsoft.com/office/powerpoint/2010/main" val="22159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979712" y="188640"/>
            <a:ext cx="5429288" cy="85725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</a:p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ОМУТНИНСКОГО МУНИЦИПАЛЬНОГО РАЙОНА  </a:t>
            </a:r>
          </a:p>
        </p:txBody>
      </p:sp>
      <p:graphicFrame>
        <p:nvGraphicFramePr>
          <p:cNvPr id="20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21363"/>
              </p:ext>
            </p:extLst>
          </p:nvPr>
        </p:nvGraphicFramePr>
        <p:xfrm>
          <a:off x="1357290" y="1500174"/>
          <a:ext cx="6533006" cy="2057433"/>
        </p:xfrm>
        <a:graphic>
          <a:graphicData uri="http://schemas.openxmlformats.org/drawingml/2006/table">
            <a:tbl>
              <a:tblPr/>
              <a:tblGrid>
                <a:gridCol w="2634277"/>
                <a:gridCol w="2002050"/>
                <a:gridCol w="1896679"/>
              </a:tblGrid>
              <a:tr h="300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203 800,0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116 885,0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73 245,0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60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203 800,0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190 130,0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588224" y="106154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773919"/>
              </p:ext>
            </p:extLst>
          </p:nvPr>
        </p:nvGraphicFramePr>
        <p:xfrm>
          <a:off x="5929322" y="3500438"/>
          <a:ext cx="3002826" cy="298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81"/>
          <p:cNvSpPr txBox="1">
            <a:spLocks noChangeArrowheads="1"/>
          </p:cNvSpPr>
          <p:nvPr/>
        </p:nvSpPr>
        <p:spPr bwMode="auto">
          <a:xfrm>
            <a:off x="1500166" y="3857628"/>
            <a:ext cx="13630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01.01.2021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406513"/>
              </p:ext>
            </p:extLst>
          </p:nvPr>
        </p:nvGraphicFramePr>
        <p:xfrm>
          <a:off x="-142908" y="3500438"/>
          <a:ext cx="3002826" cy="2980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6572264" y="4743596"/>
            <a:ext cx="970063" cy="3999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38,5 %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bject 54"/>
          <p:cNvSpPr txBox="1">
            <a:spLocks noChangeArrowheads="1"/>
          </p:cNvSpPr>
          <p:nvPr/>
        </p:nvSpPr>
        <p:spPr bwMode="auto">
          <a:xfrm>
            <a:off x="3685431" y="4653135"/>
            <a:ext cx="21602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Кредиты кредитных организаций 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ject 67"/>
          <p:cNvSpPr>
            <a:spLocks/>
          </p:cNvSpPr>
          <p:nvPr/>
        </p:nvSpPr>
        <p:spPr bwMode="auto">
          <a:xfrm>
            <a:off x="3233906" y="4786140"/>
            <a:ext cx="224231" cy="226434"/>
          </a:xfrm>
          <a:custGeom>
            <a:avLst/>
            <a:gdLst>
              <a:gd name="T0" fmla="*/ 0 w 72389"/>
              <a:gd name="T1" fmla="*/ 401445 h 432435"/>
              <a:gd name="T2" fmla="*/ 37169 w 72389"/>
              <a:gd name="T3" fmla="*/ 401445 h 432435"/>
              <a:gd name="T4" fmla="*/ 37169 w 72389"/>
              <a:gd name="T5" fmla="*/ 0 h 432435"/>
              <a:gd name="T6" fmla="*/ 0 w 72389"/>
              <a:gd name="T7" fmla="*/ 0 h 432435"/>
              <a:gd name="T8" fmla="*/ 0 w 72389"/>
              <a:gd name="T9" fmla="*/ 401445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" name="object 67"/>
          <p:cNvSpPr>
            <a:spLocks/>
          </p:cNvSpPr>
          <p:nvPr/>
        </p:nvSpPr>
        <p:spPr bwMode="auto">
          <a:xfrm>
            <a:off x="3242058" y="5667073"/>
            <a:ext cx="224231" cy="226434"/>
          </a:xfrm>
          <a:custGeom>
            <a:avLst/>
            <a:gdLst>
              <a:gd name="T0" fmla="*/ 0 w 72389"/>
              <a:gd name="T1" fmla="*/ 401445 h 432435"/>
              <a:gd name="T2" fmla="*/ 37169 w 72389"/>
              <a:gd name="T3" fmla="*/ 401445 h 432435"/>
              <a:gd name="T4" fmla="*/ 37169 w 72389"/>
              <a:gd name="T5" fmla="*/ 0 h 432435"/>
              <a:gd name="T6" fmla="*/ 0 w 72389"/>
              <a:gd name="T7" fmla="*/ 0 h 432435"/>
              <a:gd name="T8" fmla="*/ 0 w 72389"/>
              <a:gd name="T9" fmla="*/ 401445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6DD9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" name="object 54"/>
          <p:cNvSpPr txBox="1">
            <a:spLocks noChangeArrowheads="1"/>
          </p:cNvSpPr>
          <p:nvPr/>
        </p:nvSpPr>
        <p:spPr bwMode="auto">
          <a:xfrm>
            <a:off x="3695725" y="5620842"/>
            <a:ext cx="2160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Бюджетные кредиты 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81"/>
          <p:cNvSpPr txBox="1">
            <a:spLocks noChangeArrowheads="1"/>
          </p:cNvSpPr>
          <p:nvPr/>
        </p:nvSpPr>
        <p:spPr bwMode="auto">
          <a:xfrm>
            <a:off x="7500958" y="3857628"/>
            <a:ext cx="13630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270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01.01.2022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71604" y="285728"/>
            <a:ext cx="6429420" cy="72008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5" name="TextBox 2"/>
          <p:cNvSpPr txBox="1">
            <a:spLocks noChangeArrowheads="1"/>
          </p:cNvSpPr>
          <p:nvPr/>
        </p:nvSpPr>
        <p:spPr bwMode="auto">
          <a:xfrm>
            <a:off x="323850" y="1196975"/>
            <a:ext cx="84963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«Бюджет для граждан» </a:t>
            </a:r>
          </a:p>
          <a:p>
            <a:pPr algn="ctr"/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подготовлен </a:t>
            </a:r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финансовым </a:t>
            </a: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управлением </a:t>
            </a:r>
          </a:p>
          <a:p>
            <a:pPr algn="ctr"/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</a:rPr>
              <a:t>Омутнинского района</a:t>
            </a:r>
          </a:p>
          <a:p>
            <a:pPr algn="ctr"/>
            <a:endParaRPr lang="ru-RU" sz="2000" b="1" dirty="0">
              <a:solidFill>
                <a:srgbClr val="9A3130"/>
              </a:solidFill>
              <a:latin typeface="Times New Roman" pitchFamily="18" charset="0"/>
            </a:endParaRP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612740, г. Омутнинск Кировской области, ул. Комсомольская, д. 9, кабинет 101; факс: (8 83352) 2-11-64; адрес электронной почты: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22@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depfin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kirov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работы  финансового управления Омутнинского района: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понедельника по четверг - с 8-00 до 17-15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пятница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 8-00 до 16-00;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суббота, воскресенье - выходные дни.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Обеденный перерыв - с 12-00 до 13-00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 об исполнении бюджета муниципального образования Омутнинский муниципальный район Кировской области за 2021 год  размещен на  официальном сайте Омутнинского района 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https://omutninsky.ru/msu/msu-adm/fin/fin06/94086/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95288" y="2276475"/>
            <a:ext cx="8280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Диаграмма 19459"/>
          <p:cNvGraphicFramePr/>
          <p:nvPr>
            <p:extLst>
              <p:ext uri="{D42A27DB-BD31-4B8C-83A1-F6EECF244321}">
                <p14:modId xmlns:p14="http://schemas.microsoft.com/office/powerpoint/2010/main" val="662931417"/>
              </p:ext>
            </p:extLst>
          </p:nvPr>
        </p:nvGraphicFramePr>
        <p:xfrm>
          <a:off x="285720" y="1857364"/>
          <a:ext cx="850112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785786" y="307084"/>
            <a:ext cx="7572428" cy="961676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ИСПОЛНЕНИЯ БЮДЖЕТА ОМУТНИНСКОГО РАЙОНА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2021 год</a:t>
            </a: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300788" y="3429000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150017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4643438" y="1340768"/>
            <a:ext cx="176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214290"/>
            <a:ext cx="7572428" cy="982462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ОМУТНИНСКОГО МУНИЦИПАЛЬНОГО РАЙОНА ПО ДОХОДАМ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2021 год 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87943848"/>
              </p:ext>
            </p:extLst>
          </p:nvPr>
        </p:nvGraphicFramePr>
        <p:xfrm>
          <a:off x="428596" y="1643050"/>
          <a:ext cx="835292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bject 3"/>
          <p:cNvSpPr>
            <a:spLocks noChangeArrowheads="1"/>
          </p:cNvSpPr>
          <p:nvPr/>
        </p:nvSpPr>
        <p:spPr bwMode="auto">
          <a:xfrm>
            <a:off x="467544" y="1530978"/>
            <a:ext cx="8208912" cy="497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785786" y="142852"/>
            <a:ext cx="7643866" cy="107157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НАЛОГОВЫХ ДОХОДОВ, ПОСТУПИВШИХ В БЮДЖЕТ ОМУТНИНСКОГО МУНИЦИПАЛЬНОГО РАЙОНА в 2021 году </a:t>
            </a:r>
          </a:p>
        </p:txBody>
      </p:sp>
      <p:graphicFrame>
        <p:nvGraphicFramePr>
          <p:cNvPr id="52" name="Диаграмма 51"/>
          <p:cNvGraphicFramePr/>
          <p:nvPr/>
        </p:nvGraphicFramePr>
        <p:xfrm>
          <a:off x="142844" y="1571612"/>
          <a:ext cx="885831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000232" y="421481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72132" y="135729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1"/>
          <p:cNvSpPr txBox="1"/>
          <p:nvPr/>
        </p:nvSpPr>
        <p:spPr>
          <a:xfrm>
            <a:off x="142844" y="5572140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4,0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1,4 %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714348" y="3214686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80,3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28,6 %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714348" y="1500174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3,9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1,4 %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1428728" y="1214422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5,9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2,1 %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ая соединительная линия 59"/>
          <p:cNvSpPr/>
          <p:nvPr/>
        </p:nvSpPr>
        <p:spPr>
          <a:xfrm rot="10800000">
            <a:off x="2000232" y="1714488"/>
            <a:ext cx="571504" cy="28575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1"/>
          <p:cNvSpPr txBox="1"/>
          <p:nvPr/>
        </p:nvSpPr>
        <p:spPr>
          <a:xfrm>
            <a:off x="2285984" y="2071678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9,3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3,3 %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1"/>
          <p:cNvSpPr txBox="1"/>
          <p:nvPr/>
        </p:nvSpPr>
        <p:spPr>
          <a:xfrm>
            <a:off x="3357554" y="1357298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3,8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1,4 %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ая соединительная линия 63"/>
          <p:cNvSpPr/>
          <p:nvPr/>
        </p:nvSpPr>
        <p:spPr>
          <a:xfrm rot="10800000" flipH="1">
            <a:off x="3286116" y="1785926"/>
            <a:ext cx="357190" cy="35719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1"/>
          <p:cNvSpPr txBox="1"/>
          <p:nvPr/>
        </p:nvSpPr>
        <p:spPr>
          <a:xfrm>
            <a:off x="1643042" y="3214686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280,8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ая соединительная линия 15"/>
          <p:cNvSpPr/>
          <p:nvPr/>
        </p:nvSpPr>
        <p:spPr>
          <a:xfrm rot="10800000">
            <a:off x="1643042" y="1857364"/>
            <a:ext cx="571504" cy="28575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bject 3"/>
          <p:cNvSpPr>
            <a:spLocks noChangeArrowheads="1"/>
          </p:cNvSpPr>
          <p:nvPr/>
        </p:nvSpPr>
        <p:spPr bwMode="auto">
          <a:xfrm>
            <a:off x="467544" y="1530978"/>
            <a:ext cx="8208912" cy="497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785786" y="142852"/>
            <a:ext cx="7643866" cy="107157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НЕНАЛОГОВЫХ ДОХОДОВ, ПОСТУПИВШИХ В БЮДЖЕТ ОМУТНИНСКОГО МУНИЦИПАЛЬНОГО РАЙОНА в 2021 году </a:t>
            </a:r>
          </a:p>
        </p:txBody>
      </p:sp>
      <p:graphicFrame>
        <p:nvGraphicFramePr>
          <p:cNvPr id="52" name="Диаграмма 51"/>
          <p:cNvGraphicFramePr/>
          <p:nvPr/>
        </p:nvGraphicFramePr>
        <p:xfrm>
          <a:off x="142844" y="1571612"/>
          <a:ext cx="885831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2023634" y="4202676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72132" y="142873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1571604" y="3286124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54,3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1"/>
          <p:cNvSpPr txBox="1"/>
          <p:nvPr/>
        </p:nvSpPr>
        <p:spPr>
          <a:xfrm>
            <a:off x="857224" y="1428736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0,3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0,6 %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1785918" y="5214950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42,1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77,5 % </a:t>
            </a:r>
          </a:p>
          <a:p>
            <a:pPr algn="ctr"/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1928794" y="2000240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2,2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4,1 %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ая соединительная линия 59"/>
          <p:cNvSpPr/>
          <p:nvPr/>
        </p:nvSpPr>
        <p:spPr>
          <a:xfrm rot="10800000">
            <a:off x="1785918" y="1714488"/>
            <a:ext cx="357190" cy="35719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1"/>
          <p:cNvSpPr txBox="1"/>
          <p:nvPr/>
        </p:nvSpPr>
        <p:spPr>
          <a:xfrm>
            <a:off x="4449510" y="2143116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1,4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2,5 %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ая соединительная линия 63"/>
          <p:cNvSpPr/>
          <p:nvPr/>
        </p:nvSpPr>
        <p:spPr>
          <a:xfrm rot="10800000" flipH="1">
            <a:off x="4643438" y="2714620"/>
            <a:ext cx="357190" cy="35719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bject 3"/>
          <p:cNvSpPr>
            <a:spLocks noChangeArrowheads="1"/>
          </p:cNvSpPr>
          <p:nvPr/>
        </p:nvSpPr>
        <p:spPr bwMode="auto">
          <a:xfrm>
            <a:off x="467544" y="1530978"/>
            <a:ext cx="8208912" cy="497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785786" y="142852"/>
            <a:ext cx="7643866" cy="107157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БЕЗВОЗМЕЗДНЫХ ПОСТУПЛЕНИЙ, ПОСТУПИВШИХ В БЮДЖЕТ ОМУТНИНСКОГО МУНИЦИПАЛЬНОГО РАЙОНА в 2021 году </a:t>
            </a:r>
          </a:p>
        </p:txBody>
      </p:sp>
      <p:graphicFrame>
        <p:nvGraphicFramePr>
          <p:cNvPr id="52" name="Диаграмма 51"/>
          <p:cNvGraphicFramePr/>
          <p:nvPr/>
        </p:nvGraphicFramePr>
        <p:xfrm>
          <a:off x="142844" y="1571612"/>
          <a:ext cx="885831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952196" y="413123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29256" y="142873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1571604" y="3195636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554,7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3428992" y="3071810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154,3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27,8 % </a:t>
            </a:r>
          </a:p>
          <a:p>
            <a:pPr algn="ctr"/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857224" y="2676180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52,9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9,5 %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1"/>
          <p:cNvSpPr txBox="1"/>
          <p:nvPr/>
        </p:nvSpPr>
        <p:spPr>
          <a:xfrm>
            <a:off x="142844" y="1643050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0,4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0,07 %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ая соединительная линия 63"/>
          <p:cNvSpPr/>
          <p:nvPr/>
        </p:nvSpPr>
        <p:spPr>
          <a:xfrm rot="10800000">
            <a:off x="1142976" y="2000240"/>
            <a:ext cx="500066" cy="35719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"/>
          <p:cNvSpPr txBox="1"/>
          <p:nvPr/>
        </p:nvSpPr>
        <p:spPr>
          <a:xfrm>
            <a:off x="1500166" y="5072074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285,1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51,4 %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1520552" y="1285860"/>
            <a:ext cx="1265498" cy="6099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- 0,1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- 0,02 %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ая соединительная линия 17"/>
          <p:cNvSpPr/>
          <p:nvPr/>
        </p:nvSpPr>
        <p:spPr>
          <a:xfrm rot="10800000" flipH="1">
            <a:off x="1714480" y="1714488"/>
            <a:ext cx="142876" cy="57150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6873"/>
              </p:ext>
            </p:extLst>
          </p:nvPr>
        </p:nvGraphicFramePr>
        <p:xfrm>
          <a:off x="214283" y="1500175"/>
          <a:ext cx="8643998" cy="4908783"/>
        </p:xfrm>
        <a:graphic>
          <a:graphicData uri="http://schemas.openxmlformats.org/drawingml/2006/table">
            <a:tbl>
              <a:tblPr/>
              <a:tblGrid>
                <a:gridCol w="5214973"/>
                <a:gridCol w="1071570"/>
                <a:gridCol w="1143008"/>
                <a:gridCol w="1214447"/>
              </a:tblGrid>
              <a:tr h="731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97FD5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раздела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(%)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63 934,4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63 111,1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1 821,4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1 821,4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68 770,7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67 769,5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2 890,7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2 498,2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553 706,1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552 580,7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80 282,0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80 276,2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0 988,2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28 028,6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7 487,1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27 250,3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14 543,9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14 422,3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7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25 108,2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24 830,9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3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869 538,8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862 595,2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78712" y="114298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7624" y="214290"/>
            <a:ext cx="7000924" cy="897980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ОМУТНИНСКОГО МУНИЦИПАЛЬНОГО РАЙОНА ПО РАЗДЕЛАМ БЮДЖЕТНОЙ КЛАССИФИКАЦИИ РАСХОДОВ БЮДЖЕТОВ за 2021 год </a:t>
            </a:r>
          </a:p>
        </p:txBody>
      </p:sp>
    </p:spTree>
    <p:extLst>
      <p:ext uri="{BB962C8B-B14F-4D97-AF65-F5344CB8AC3E}">
        <p14:creationId xmlns:p14="http://schemas.microsoft.com/office/powerpoint/2010/main" val="22826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214290"/>
            <a:ext cx="7786742" cy="785818"/>
          </a:xfrm>
          <a:prstGeom prst="roundRect">
            <a:avLst/>
          </a:prstGeom>
          <a:solidFill>
            <a:srgbClr val="EAEAEA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ОМУТНИНСКОГО МУНИЦИПАЛЬНОГО РАЙОНА ПО РАЗДЕЛАМ БЮДЖЕТНОЙ КЛАССИФИКАЦИИ РАСХОДОВ БЮДЖЕТОВ за 2021 год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2000232" y="3124198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862,6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643174" y="1942569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63,1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7,3 %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928662" y="3143248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80,3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9,3 % </a:t>
            </a:r>
          </a:p>
          <a:p>
            <a:pPr algn="ctr"/>
            <a:endParaRPr lang="ru-RU" sz="16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428728" y="2714620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28,0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3,2 %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918438" y="1285860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14,4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1,7 %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285984" y="1071546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24,8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2,9 %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ая соединительная линия 16"/>
          <p:cNvSpPr/>
          <p:nvPr/>
        </p:nvSpPr>
        <p:spPr>
          <a:xfrm rot="10800000" flipH="1" flipV="1">
            <a:off x="1714480" y="1571611"/>
            <a:ext cx="500066" cy="50006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Прямая соединительная линия 17"/>
          <p:cNvSpPr/>
          <p:nvPr/>
        </p:nvSpPr>
        <p:spPr>
          <a:xfrm rot="10800000" flipV="1">
            <a:off x="3714745" y="1500174"/>
            <a:ext cx="500067" cy="50006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380824" y="405980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3929058" y="1156751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1,8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0,2 %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ая соединительная линия 20"/>
          <p:cNvSpPr/>
          <p:nvPr/>
        </p:nvSpPr>
        <p:spPr>
          <a:xfrm rot="10800000" flipV="1">
            <a:off x="2500296" y="1571611"/>
            <a:ext cx="142877" cy="42862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"/>
          <p:cNvSpPr txBox="1"/>
          <p:nvPr/>
        </p:nvSpPr>
        <p:spPr>
          <a:xfrm>
            <a:off x="3428992" y="2228321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67,8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7,9 %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4643438" y="1571612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2,5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0,3 %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ая соединительная линия 23"/>
          <p:cNvSpPr/>
          <p:nvPr/>
        </p:nvSpPr>
        <p:spPr>
          <a:xfrm rot="10800000" flipV="1">
            <a:off x="4643438" y="2071678"/>
            <a:ext cx="428628" cy="500066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"/>
          <p:cNvSpPr txBox="1"/>
          <p:nvPr/>
        </p:nvSpPr>
        <p:spPr>
          <a:xfrm>
            <a:off x="1489942" y="2143116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27,3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3,2 % </a:t>
            </a:r>
          </a:p>
          <a:p>
            <a:pPr algn="ctr"/>
            <a:endParaRPr lang="ru-RU" sz="1300" b="1" dirty="0" smtClean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12454</TotalTime>
  <Words>1999</Words>
  <Application>Microsoft Office PowerPoint</Application>
  <PresentationFormat>Экран (4:3)</PresentationFormat>
  <Paragraphs>607</Paragraphs>
  <Slides>29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БЮДЖЕТ ДЛЯ ГРАЖДАН</vt:lpstr>
      <vt:lpstr>ПОКАЗАТЕЛИ СОЦИАЛЬНО-ЭКОНОМИЧЕСКОГО РАЗВИТИЯ ОМУТНИНСКОГО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Кировская область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skutina</dc:creator>
  <cp:lastModifiedBy>User</cp:lastModifiedBy>
  <cp:revision>1416</cp:revision>
  <cp:lastPrinted>2018-11-30T11:18:25Z</cp:lastPrinted>
  <dcterms:created xsi:type="dcterms:W3CDTF">2013-11-12T07:49:12Z</dcterms:created>
  <dcterms:modified xsi:type="dcterms:W3CDTF">2022-04-25T10:49:15Z</dcterms:modified>
</cp:coreProperties>
</file>